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tags/tag92.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tags/tag68.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notesSlides/notesSlide35.xml" ContentType="application/vnd.openxmlformats-officedocument.presentationml.notesSlide+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Override PartName="/ppt/tags/tag71.xml" ContentType="application/vnd.openxmlformats-officedocument.presentationml.tags+xml"/>
  <Default Extension="gif" ContentType="image/gif"/>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76.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8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notesSlides/notesSlide37.xml" ContentType="application/vnd.openxmlformats-officedocument.presentationml.notesSlide+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26.xml" ContentType="application/vnd.openxmlformats-officedocument.presentationml.notesSlide+xml"/>
  <Override PartName="/ppt/tags/tag66.xml" ContentType="application/vnd.openxmlformats-officedocument.presentationml.tags+xml"/>
  <Override PartName="/ppt/tags/tag84.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33.xml" ContentType="application/vnd.openxmlformats-officedocument.presentationml.notesSlide+xml"/>
  <Override PartName="/ppt/tags/tag73.xml" ContentType="application/vnd.openxmlformats-officedocument.presentationml.tags+xml"/>
  <Default Extension="tiff" ContentType="image/tiff"/>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notesSlides/notesSlide40.xml" ContentType="application/vnd.openxmlformats-officedocument.presentationml.notesSlide+xml"/>
  <Override PartName="/ppt/tags/tag9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tags/tag89.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473" r:id="rId2"/>
    <p:sldId id="406" r:id="rId3"/>
    <p:sldId id="407" r:id="rId4"/>
    <p:sldId id="408" r:id="rId5"/>
    <p:sldId id="409" r:id="rId6"/>
    <p:sldId id="472" r:id="rId7"/>
    <p:sldId id="412" r:id="rId8"/>
    <p:sldId id="417" r:id="rId9"/>
    <p:sldId id="413" r:id="rId10"/>
    <p:sldId id="461" r:id="rId11"/>
    <p:sldId id="462" r:id="rId12"/>
    <p:sldId id="463" r:id="rId13"/>
    <p:sldId id="464" r:id="rId14"/>
    <p:sldId id="466" r:id="rId15"/>
    <p:sldId id="468" r:id="rId16"/>
    <p:sldId id="474" r:id="rId17"/>
    <p:sldId id="469" r:id="rId18"/>
    <p:sldId id="470" r:id="rId19"/>
    <p:sldId id="471" r:id="rId20"/>
    <p:sldId id="414" r:id="rId21"/>
    <p:sldId id="415" r:id="rId22"/>
    <p:sldId id="431" r:id="rId23"/>
    <p:sldId id="433" r:id="rId24"/>
    <p:sldId id="475" r:id="rId25"/>
    <p:sldId id="476" r:id="rId26"/>
    <p:sldId id="477" r:id="rId27"/>
    <p:sldId id="478" r:id="rId28"/>
    <p:sldId id="479" r:id="rId29"/>
    <p:sldId id="480" r:id="rId30"/>
    <p:sldId id="434" r:id="rId31"/>
    <p:sldId id="435" r:id="rId32"/>
    <p:sldId id="436" r:id="rId33"/>
    <p:sldId id="437" r:id="rId34"/>
    <p:sldId id="438" r:id="rId35"/>
    <p:sldId id="439" r:id="rId36"/>
    <p:sldId id="440" r:id="rId37"/>
    <p:sldId id="441" r:id="rId38"/>
    <p:sldId id="442" r:id="rId39"/>
    <p:sldId id="443" r:id="rId40"/>
    <p:sldId id="444" r:id="rId41"/>
    <p:sldId id="416" r:id="rId42"/>
    <p:sldId id="445" r:id="rId43"/>
    <p:sldId id="446" r:id="rId44"/>
    <p:sldId id="458" r:id="rId45"/>
    <p:sldId id="447" r:id="rId46"/>
  </p:sldIdLst>
  <p:sldSz cx="12192000" cy="6858000"/>
  <p:notesSz cx="7099300" cy="10234613"/>
  <p:custDataLst>
    <p:tags r:id="rId48"/>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B814"/>
    <a:srgbClr val="004A8B"/>
    <a:srgbClr val="0B8ED7"/>
    <a:srgbClr val="000000"/>
    <a:srgbClr val="26278E"/>
    <a:srgbClr val="191919"/>
    <a:srgbClr val="D8D7D7"/>
    <a:srgbClr val="004689"/>
    <a:srgbClr val="F6951C"/>
    <a:srgbClr val="3A383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5486" autoAdjust="0"/>
    <p:restoredTop sz="94512" autoAdjust="0"/>
  </p:normalViewPr>
  <p:slideViewPr>
    <p:cSldViewPr snapToGrid="0">
      <p:cViewPr varScale="1">
        <p:scale>
          <a:sx n="109" d="100"/>
          <a:sy n="109" d="100"/>
        </p:scale>
        <p:origin x="-1182" y="-90"/>
      </p:cViewPr>
      <p:guideLst>
        <p:guide orient="horz" pos="2160"/>
        <p:guide pos="3840"/>
      </p:guideLst>
    </p:cSldViewPr>
  </p:slideViewPr>
  <p:outlineViewPr>
    <p:cViewPr>
      <p:scale>
        <a:sx n="33" d="100"/>
        <a:sy n="33" d="100"/>
      </p:scale>
      <p:origin x="0" y="-7926"/>
    </p:cViewPr>
  </p:outlineViewPr>
  <p:notesTextViewPr>
    <p:cViewPr>
      <p:scale>
        <a:sx n="100" d="100"/>
        <a:sy n="100" d="100"/>
      </p:scale>
      <p:origin x="0" y="0"/>
    </p:cViewPr>
  </p:notesTextViewPr>
  <p:sorterViewPr>
    <p:cViewPr varScale="1">
      <p:scale>
        <a:sx n="1" d="1"/>
        <a:sy n="1" d="1"/>
      </p:scale>
      <p:origin x="0" y="-754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atin typeface="Segoe UI" panose="020B0502040204020203" pitchFamily="34" charset="0"/>
                <a:cs typeface="Segoe UI" panose="020B0502040204020203" pitchFamily="34" charset="0"/>
                <a:sym typeface="Segoe UI" panose="020B0502040204020203" pitchFamily="34" charset="0"/>
              </a:defRPr>
            </a:lvl1pPr>
          </a:lstStyle>
          <a:p>
            <a:endParaRPr lang="id-ID"/>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atin typeface="Segoe UI" panose="020B0502040204020203" pitchFamily="34" charset="0"/>
                <a:cs typeface="Segoe UI" panose="020B0502040204020203" pitchFamily="34" charset="0"/>
                <a:sym typeface="Segoe UI" panose="020B0502040204020203" pitchFamily="34" charset="0"/>
              </a:defRPr>
            </a:lvl1pPr>
          </a:lstStyle>
          <a:p>
            <a:fld id="{EBF6110A-4E3B-4A8E-8787-C829840F3EF1}" type="datetimeFigureOut">
              <a:rPr lang="id-ID" smtClean="0"/>
              <a:pPr/>
              <a:t>26/07/2019</a:t>
            </a:fld>
            <a:endParaRPr lang="id-ID"/>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id-ID"/>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atin typeface="Segoe UI" panose="020B0502040204020203" pitchFamily="34" charset="0"/>
                <a:cs typeface="Segoe UI" panose="020B0502040204020203" pitchFamily="34" charset="0"/>
                <a:sym typeface="Segoe UI" panose="020B0502040204020203" pitchFamily="34" charset="0"/>
              </a:defRPr>
            </a:lvl1pPr>
          </a:lstStyle>
          <a:p>
            <a:endParaRPr lang="id-ID"/>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atin typeface="Segoe UI" panose="020B0502040204020203" pitchFamily="34" charset="0"/>
                <a:cs typeface="Segoe UI" panose="020B0502040204020203" pitchFamily="34" charset="0"/>
                <a:sym typeface="Segoe UI" panose="020B0502040204020203" pitchFamily="34" charset="0"/>
              </a:defRPr>
            </a:lvl1pPr>
          </a:lstStyle>
          <a:p>
            <a:fld id="{304AABBD-5B74-40BE-9196-802D2FD825F4}" type="slidenum">
              <a:rPr lang="id-ID" smtClean="0"/>
              <a:pPr/>
              <a:t>‹#›</a:t>
            </a:fld>
            <a:endParaRPr lang="id-ID"/>
          </a:p>
        </p:txBody>
      </p:sp>
    </p:spTree>
    <p:extLst>
      <p:ext uri="{BB962C8B-B14F-4D97-AF65-F5344CB8AC3E}">
        <p14:creationId xmlns:p14="http://schemas.microsoft.com/office/powerpoint/2010/main" xmlns="" val="292858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4572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9144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13716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18288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2</a:t>
            </a:fld>
            <a:endParaRPr lang="id-ID"/>
          </a:p>
        </p:txBody>
      </p:sp>
    </p:spTree>
    <p:extLst>
      <p:ext uri="{BB962C8B-B14F-4D97-AF65-F5344CB8AC3E}">
        <p14:creationId xmlns:p14="http://schemas.microsoft.com/office/powerpoint/2010/main" xmlns="" val="1463324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11</a:t>
            </a:fld>
            <a:endParaRPr lang="id-ID"/>
          </a:p>
        </p:txBody>
      </p:sp>
    </p:spTree>
    <p:extLst>
      <p:ext uri="{BB962C8B-B14F-4D97-AF65-F5344CB8AC3E}">
        <p14:creationId xmlns:p14="http://schemas.microsoft.com/office/powerpoint/2010/main" xmlns="" val="116835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12</a:t>
            </a:fld>
            <a:endParaRPr lang="id-ID"/>
          </a:p>
        </p:txBody>
      </p:sp>
    </p:spTree>
    <p:extLst>
      <p:ext uri="{BB962C8B-B14F-4D97-AF65-F5344CB8AC3E}">
        <p14:creationId xmlns:p14="http://schemas.microsoft.com/office/powerpoint/2010/main" xmlns="" val="2461843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13</a:t>
            </a:fld>
            <a:endParaRPr lang="id-ID"/>
          </a:p>
        </p:txBody>
      </p:sp>
    </p:spTree>
    <p:extLst>
      <p:ext uri="{BB962C8B-B14F-4D97-AF65-F5344CB8AC3E}">
        <p14:creationId xmlns:p14="http://schemas.microsoft.com/office/powerpoint/2010/main" xmlns="" val="1831881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14</a:t>
            </a:fld>
            <a:endParaRPr lang="id-ID"/>
          </a:p>
        </p:txBody>
      </p:sp>
    </p:spTree>
    <p:extLst>
      <p:ext uri="{BB962C8B-B14F-4D97-AF65-F5344CB8AC3E}">
        <p14:creationId xmlns:p14="http://schemas.microsoft.com/office/powerpoint/2010/main" xmlns="" val="618876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15</a:t>
            </a:fld>
            <a:endParaRPr lang="id-ID"/>
          </a:p>
        </p:txBody>
      </p:sp>
    </p:spTree>
    <p:extLst>
      <p:ext uri="{BB962C8B-B14F-4D97-AF65-F5344CB8AC3E}">
        <p14:creationId xmlns:p14="http://schemas.microsoft.com/office/powerpoint/2010/main" xmlns="" val="2645297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16</a:t>
            </a:fld>
            <a:endParaRPr lang="id-ID"/>
          </a:p>
        </p:txBody>
      </p:sp>
    </p:spTree>
    <p:extLst>
      <p:ext uri="{BB962C8B-B14F-4D97-AF65-F5344CB8AC3E}">
        <p14:creationId xmlns:p14="http://schemas.microsoft.com/office/powerpoint/2010/main" xmlns="" val="2645297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17</a:t>
            </a:fld>
            <a:endParaRPr lang="id-ID"/>
          </a:p>
        </p:txBody>
      </p:sp>
    </p:spTree>
    <p:extLst>
      <p:ext uri="{BB962C8B-B14F-4D97-AF65-F5344CB8AC3E}">
        <p14:creationId xmlns:p14="http://schemas.microsoft.com/office/powerpoint/2010/main" xmlns="" val="1512484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18</a:t>
            </a:fld>
            <a:endParaRPr lang="id-ID"/>
          </a:p>
        </p:txBody>
      </p:sp>
    </p:spTree>
    <p:extLst>
      <p:ext uri="{BB962C8B-B14F-4D97-AF65-F5344CB8AC3E}">
        <p14:creationId xmlns:p14="http://schemas.microsoft.com/office/powerpoint/2010/main" xmlns="" val="4143800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19</a:t>
            </a:fld>
            <a:endParaRPr lang="id-ID"/>
          </a:p>
        </p:txBody>
      </p:sp>
    </p:spTree>
    <p:extLst>
      <p:ext uri="{BB962C8B-B14F-4D97-AF65-F5344CB8AC3E}">
        <p14:creationId xmlns:p14="http://schemas.microsoft.com/office/powerpoint/2010/main" xmlns="" val="1395914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20</a:t>
            </a:fld>
            <a:endParaRPr lang="id-ID"/>
          </a:p>
        </p:txBody>
      </p:sp>
    </p:spTree>
    <p:extLst>
      <p:ext uri="{BB962C8B-B14F-4D97-AF65-F5344CB8AC3E}">
        <p14:creationId xmlns:p14="http://schemas.microsoft.com/office/powerpoint/2010/main" xmlns="" val="309845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4AABBD-5B74-40BE-9196-802D2FD825F4}" type="slidenum">
              <a:rPr lang="id-ID" smtClean="0"/>
              <a:pPr/>
              <a:t>3</a:t>
            </a:fld>
            <a:endParaRPr lang="id-ID"/>
          </a:p>
        </p:txBody>
      </p:sp>
    </p:spTree>
    <p:extLst>
      <p:ext uri="{BB962C8B-B14F-4D97-AF65-F5344CB8AC3E}">
        <p14:creationId xmlns:p14="http://schemas.microsoft.com/office/powerpoint/2010/main" xmlns="" val="4128113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21</a:t>
            </a:fld>
            <a:endParaRPr lang="id-ID"/>
          </a:p>
        </p:txBody>
      </p:sp>
    </p:spTree>
    <p:extLst>
      <p:ext uri="{BB962C8B-B14F-4D97-AF65-F5344CB8AC3E}">
        <p14:creationId xmlns:p14="http://schemas.microsoft.com/office/powerpoint/2010/main" xmlns="" val="2404310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22</a:t>
            </a:fld>
            <a:endParaRPr lang="id-ID"/>
          </a:p>
        </p:txBody>
      </p:sp>
    </p:spTree>
    <p:extLst>
      <p:ext uri="{BB962C8B-B14F-4D97-AF65-F5344CB8AC3E}">
        <p14:creationId xmlns:p14="http://schemas.microsoft.com/office/powerpoint/2010/main" xmlns="" val="2120376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23</a:t>
            </a:fld>
            <a:endParaRPr lang="id-ID"/>
          </a:p>
        </p:txBody>
      </p:sp>
    </p:spTree>
    <p:extLst>
      <p:ext uri="{BB962C8B-B14F-4D97-AF65-F5344CB8AC3E}">
        <p14:creationId xmlns:p14="http://schemas.microsoft.com/office/powerpoint/2010/main" xmlns="" val="1661779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24</a:t>
            </a:fld>
            <a:endParaRPr lang="id-ID"/>
          </a:p>
        </p:txBody>
      </p:sp>
    </p:spTree>
    <p:extLst>
      <p:ext uri="{BB962C8B-B14F-4D97-AF65-F5344CB8AC3E}">
        <p14:creationId xmlns:p14="http://schemas.microsoft.com/office/powerpoint/2010/main" xmlns="" val="1661779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25</a:t>
            </a:fld>
            <a:endParaRPr lang="id-ID"/>
          </a:p>
        </p:txBody>
      </p:sp>
    </p:spTree>
    <p:extLst>
      <p:ext uri="{BB962C8B-B14F-4D97-AF65-F5344CB8AC3E}">
        <p14:creationId xmlns:p14="http://schemas.microsoft.com/office/powerpoint/2010/main" xmlns="" val="1661779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26</a:t>
            </a:fld>
            <a:endParaRPr lang="id-ID"/>
          </a:p>
        </p:txBody>
      </p:sp>
    </p:spTree>
    <p:extLst>
      <p:ext uri="{BB962C8B-B14F-4D97-AF65-F5344CB8AC3E}">
        <p14:creationId xmlns:p14="http://schemas.microsoft.com/office/powerpoint/2010/main" xmlns="" val="1661779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27</a:t>
            </a:fld>
            <a:endParaRPr lang="id-ID"/>
          </a:p>
        </p:txBody>
      </p:sp>
    </p:spTree>
    <p:extLst>
      <p:ext uri="{BB962C8B-B14F-4D97-AF65-F5344CB8AC3E}">
        <p14:creationId xmlns:p14="http://schemas.microsoft.com/office/powerpoint/2010/main" xmlns="" val="1661779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28</a:t>
            </a:fld>
            <a:endParaRPr lang="id-ID"/>
          </a:p>
        </p:txBody>
      </p:sp>
    </p:spTree>
    <p:extLst>
      <p:ext uri="{BB962C8B-B14F-4D97-AF65-F5344CB8AC3E}">
        <p14:creationId xmlns:p14="http://schemas.microsoft.com/office/powerpoint/2010/main" xmlns="" val="1661779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29</a:t>
            </a:fld>
            <a:endParaRPr lang="id-ID"/>
          </a:p>
        </p:txBody>
      </p:sp>
    </p:spTree>
    <p:extLst>
      <p:ext uri="{BB962C8B-B14F-4D97-AF65-F5344CB8AC3E}">
        <p14:creationId xmlns:p14="http://schemas.microsoft.com/office/powerpoint/2010/main" xmlns="" val="1661779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30</a:t>
            </a:fld>
            <a:endParaRPr lang="id-ID"/>
          </a:p>
        </p:txBody>
      </p:sp>
    </p:spTree>
    <p:extLst>
      <p:ext uri="{BB962C8B-B14F-4D97-AF65-F5344CB8AC3E}">
        <p14:creationId xmlns:p14="http://schemas.microsoft.com/office/powerpoint/2010/main" xmlns="" val="1339685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4</a:t>
            </a:fld>
            <a:endParaRPr lang="id-ID"/>
          </a:p>
        </p:txBody>
      </p:sp>
    </p:spTree>
    <p:extLst>
      <p:ext uri="{BB962C8B-B14F-4D97-AF65-F5344CB8AC3E}">
        <p14:creationId xmlns:p14="http://schemas.microsoft.com/office/powerpoint/2010/main" xmlns="" val="2101337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31</a:t>
            </a:fld>
            <a:endParaRPr lang="id-ID"/>
          </a:p>
        </p:txBody>
      </p:sp>
    </p:spTree>
    <p:extLst>
      <p:ext uri="{BB962C8B-B14F-4D97-AF65-F5344CB8AC3E}">
        <p14:creationId xmlns:p14="http://schemas.microsoft.com/office/powerpoint/2010/main" xmlns="" val="1170063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32</a:t>
            </a:fld>
            <a:endParaRPr lang="id-ID"/>
          </a:p>
        </p:txBody>
      </p:sp>
    </p:spTree>
    <p:extLst>
      <p:ext uri="{BB962C8B-B14F-4D97-AF65-F5344CB8AC3E}">
        <p14:creationId xmlns:p14="http://schemas.microsoft.com/office/powerpoint/2010/main" xmlns="" val="4264484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33</a:t>
            </a:fld>
            <a:endParaRPr lang="id-ID"/>
          </a:p>
        </p:txBody>
      </p:sp>
    </p:spTree>
    <p:extLst>
      <p:ext uri="{BB962C8B-B14F-4D97-AF65-F5344CB8AC3E}">
        <p14:creationId xmlns:p14="http://schemas.microsoft.com/office/powerpoint/2010/main" xmlns="" val="276538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34</a:t>
            </a:fld>
            <a:endParaRPr lang="id-ID"/>
          </a:p>
        </p:txBody>
      </p:sp>
    </p:spTree>
    <p:extLst>
      <p:ext uri="{BB962C8B-B14F-4D97-AF65-F5344CB8AC3E}">
        <p14:creationId xmlns:p14="http://schemas.microsoft.com/office/powerpoint/2010/main" xmlns="" val="3989100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35</a:t>
            </a:fld>
            <a:endParaRPr lang="id-ID"/>
          </a:p>
        </p:txBody>
      </p:sp>
    </p:spTree>
    <p:extLst>
      <p:ext uri="{BB962C8B-B14F-4D97-AF65-F5344CB8AC3E}">
        <p14:creationId xmlns:p14="http://schemas.microsoft.com/office/powerpoint/2010/main" xmlns="" val="4026575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36</a:t>
            </a:fld>
            <a:endParaRPr lang="id-ID"/>
          </a:p>
        </p:txBody>
      </p:sp>
    </p:spTree>
    <p:extLst>
      <p:ext uri="{BB962C8B-B14F-4D97-AF65-F5344CB8AC3E}">
        <p14:creationId xmlns:p14="http://schemas.microsoft.com/office/powerpoint/2010/main" xmlns="" val="2130285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37</a:t>
            </a:fld>
            <a:endParaRPr lang="id-ID"/>
          </a:p>
        </p:txBody>
      </p:sp>
    </p:spTree>
    <p:extLst>
      <p:ext uri="{BB962C8B-B14F-4D97-AF65-F5344CB8AC3E}">
        <p14:creationId xmlns:p14="http://schemas.microsoft.com/office/powerpoint/2010/main" xmlns="" val="4106457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38</a:t>
            </a:fld>
            <a:endParaRPr lang="id-ID"/>
          </a:p>
        </p:txBody>
      </p:sp>
    </p:spTree>
    <p:extLst>
      <p:ext uri="{BB962C8B-B14F-4D97-AF65-F5344CB8AC3E}">
        <p14:creationId xmlns:p14="http://schemas.microsoft.com/office/powerpoint/2010/main" xmlns="" val="15722625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39</a:t>
            </a:fld>
            <a:endParaRPr lang="id-ID"/>
          </a:p>
        </p:txBody>
      </p:sp>
    </p:spTree>
    <p:extLst>
      <p:ext uri="{BB962C8B-B14F-4D97-AF65-F5344CB8AC3E}">
        <p14:creationId xmlns:p14="http://schemas.microsoft.com/office/powerpoint/2010/main" xmlns="" val="1696540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40</a:t>
            </a:fld>
            <a:endParaRPr lang="id-ID"/>
          </a:p>
        </p:txBody>
      </p:sp>
    </p:spTree>
    <p:extLst>
      <p:ext uri="{BB962C8B-B14F-4D97-AF65-F5344CB8AC3E}">
        <p14:creationId xmlns:p14="http://schemas.microsoft.com/office/powerpoint/2010/main" xmlns="" val="95074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4AABBD-5B74-40BE-9196-802D2FD825F4}" type="slidenum">
              <a:rPr lang="id-ID" smtClean="0"/>
              <a:pPr/>
              <a:t>5</a:t>
            </a:fld>
            <a:endParaRPr lang="id-ID"/>
          </a:p>
        </p:txBody>
      </p:sp>
    </p:spTree>
    <p:extLst>
      <p:ext uri="{BB962C8B-B14F-4D97-AF65-F5344CB8AC3E}">
        <p14:creationId xmlns:p14="http://schemas.microsoft.com/office/powerpoint/2010/main" xmlns="" val="300977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41</a:t>
            </a:fld>
            <a:endParaRPr lang="id-ID"/>
          </a:p>
        </p:txBody>
      </p:sp>
    </p:spTree>
    <p:extLst>
      <p:ext uri="{BB962C8B-B14F-4D97-AF65-F5344CB8AC3E}">
        <p14:creationId xmlns:p14="http://schemas.microsoft.com/office/powerpoint/2010/main" xmlns="" val="2672705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42</a:t>
            </a:fld>
            <a:endParaRPr lang="id-ID"/>
          </a:p>
        </p:txBody>
      </p:sp>
    </p:spTree>
    <p:extLst>
      <p:ext uri="{BB962C8B-B14F-4D97-AF65-F5344CB8AC3E}">
        <p14:creationId xmlns:p14="http://schemas.microsoft.com/office/powerpoint/2010/main" xmlns="" val="3203496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43</a:t>
            </a:fld>
            <a:endParaRPr lang="id-ID"/>
          </a:p>
        </p:txBody>
      </p:sp>
    </p:spTree>
    <p:extLst>
      <p:ext uri="{BB962C8B-B14F-4D97-AF65-F5344CB8AC3E}">
        <p14:creationId xmlns:p14="http://schemas.microsoft.com/office/powerpoint/2010/main" xmlns="" val="3375642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44</a:t>
            </a:fld>
            <a:endParaRPr lang="id-ID"/>
          </a:p>
        </p:txBody>
      </p:sp>
    </p:spTree>
    <p:extLst>
      <p:ext uri="{BB962C8B-B14F-4D97-AF65-F5344CB8AC3E}">
        <p14:creationId xmlns:p14="http://schemas.microsoft.com/office/powerpoint/2010/main" xmlns="" val="2587695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45</a:t>
            </a:fld>
            <a:endParaRPr lang="id-ID"/>
          </a:p>
        </p:txBody>
      </p:sp>
    </p:spTree>
    <p:extLst>
      <p:ext uri="{BB962C8B-B14F-4D97-AF65-F5344CB8AC3E}">
        <p14:creationId xmlns:p14="http://schemas.microsoft.com/office/powerpoint/2010/main" xmlns="" val="37294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4AABBD-5B74-40BE-9196-802D2FD825F4}" type="slidenum">
              <a:rPr lang="id-ID" smtClean="0"/>
              <a:pPr/>
              <a:t>6</a:t>
            </a:fld>
            <a:endParaRPr lang="id-ID"/>
          </a:p>
        </p:txBody>
      </p:sp>
    </p:spTree>
    <p:extLst>
      <p:ext uri="{BB962C8B-B14F-4D97-AF65-F5344CB8AC3E}">
        <p14:creationId xmlns:p14="http://schemas.microsoft.com/office/powerpoint/2010/main" xmlns="" val="710854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4AABBD-5B74-40BE-9196-802D2FD825F4}" type="slidenum">
              <a:rPr lang="id-ID" smtClean="0"/>
              <a:pPr/>
              <a:t>7</a:t>
            </a:fld>
            <a:endParaRPr lang="id-ID"/>
          </a:p>
        </p:txBody>
      </p:sp>
    </p:spTree>
    <p:extLst>
      <p:ext uri="{BB962C8B-B14F-4D97-AF65-F5344CB8AC3E}">
        <p14:creationId xmlns:p14="http://schemas.microsoft.com/office/powerpoint/2010/main" xmlns="" val="1514691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4AABBD-5B74-40BE-9196-802D2FD825F4}" type="slidenum">
              <a:rPr lang="id-ID" smtClean="0"/>
              <a:pPr/>
              <a:t>8</a:t>
            </a:fld>
            <a:endParaRPr lang="id-ID"/>
          </a:p>
        </p:txBody>
      </p:sp>
    </p:spTree>
    <p:extLst>
      <p:ext uri="{BB962C8B-B14F-4D97-AF65-F5344CB8AC3E}">
        <p14:creationId xmlns:p14="http://schemas.microsoft.com/office/powerpoint/2010/main" xmlns="" val="2673834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9</a:t>
            </a:fld>
            <a:endParaRPr lang="id-ID"/>
          </a:p>
        </p:txBody>
      </p:sp>
    </p:spTree>
    <p:extLst>
      <p:ext uri="{BB962C8B-B14F-4D97-AF65-F5344CB8AC3E}">
        <p14:creationId xmlns:p14="http://schemas.microsoft.com/office/powerpoint/2010/main" xmlns="" val="357342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AABBD-5B74-40BE-9196-802D2FD825F4}" type="slidenum">
              <a:rPr lang="id-ID" smtClean="0"/>
              <a:pPr/>
              <a:t>10</a:t>
            </a:fld>
            <a:endParaRPr lang="id-ID"/>
          </a:p>
        </p:txBody>
      </p:sp>
    </p:spTree>
    <p:extLst>
      <p:ext uri="{BB962C8B-B14F-4D97-AF65-F5344CB8AC3E}">
        <p14:creationId xmlns:p14="http://schemas.microsoft.com/office/powerpoint/2010/main" xmlns="" val="3160198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tiff"/><Relationship Id="rId5" Type="http://schemas.openxmlformats.org/officeDocument/2006/relationships/oleObject" Target="../embeddings/oleObject2.bin"/><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4.tiff"/><Relationship Id="rId5" Type="http://schemas.openxmlformats.org/officeDocument/2006/relationships/oleObject" Target="../embeddings/oleObject3.bin"/><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tiff"/><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5.jpeg"/><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ark-Blank">
    <p:bg>
      <p:bgRef idx="1001">
        <a:schemeClr val="bg1"/>
      </p:bgRef>
    </p:bg>
    <p:spTree>
      <p:nvGrpSpPr>
        <p:cNvPr id="1" name=""/>
        <p:cNvGrpSpPr/>
        <p:nvPr/>
      </p:nvGrpSpPr>
      <p:grpSpPr>
        <a:xfrm>
          <a:off x="0" y="0"/>
          <a:ext cx="0" cy="0"/>
          <a:chOff x="0" y="0"/>
          <a:chExt cx="0" cy="0"/>
        </a:xfrm>
      </p:grpSpPr>
      <p:pic>
        <p:nvPicPr>
          <p:cNvPr id="16" name="Picture 15" descr="A sunset over some water&#10;&#10;Description generated with very high confidence">
            <a:extLst>
              <a:ext uri="{FF2B5EF4-FFF2-40B4-BE49-F238E27FC236}">
                <a16:creationId xmlns:a16="http://schemas.microsoft.com/office/drawing/2014/main" xmlns="" id="{9302E236-5935-46BA-B870-409A54E8CCF0}"/>
              </a:ext>
            </a:extLst>
          </p:cNvPr>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a:stretch/>
        </p:blipFill>
        <p:spPr>
          <a:xfrm>
            <a:off x="0" y="0"/>
            <a:ext cx="12192000" cy="6858000"/>
          </a:xfrm>
          <a:prstGeom prst="rect">
            <a:avLst/>
          </a:prstGeom>
        </p:spPr>
      </p:pic>
      <p:graphicFrame>
        <p:nvGraphicFramePr>
          <p:cNvPr id="2" name="Object 1" hidden="1">
            <a:extLst>
              <a:ext uri="{FF2B5EF4-FFF2-40B4-BE49-F238E27FC236}">
                <a16:creationId xmlns:a16="http://schemas.microsoft.com/office/drawing/2014/main" xmlns="" id="{8A7FA247-99B5-4ADB-813E-965729C5E268}"/>
              </a:ext>
            </a:extLst>
          </p:cNvPr>
          <p:cNvGraphicFramePr>
            <a:graphicFrameLocks noChangeAspect="1"/>
          </p:cNvGraphicFramePr>
          <p:nvPr userDrawn="1">
            <p:custDataLst>
              <p:tags r:id="rId2"/>
            </p:custDataLst>
            <p:extLst>
              <p:ext uri="{D42A27DB-BD31-4B8C-83A1-F6EECF244321}">
                <p14:modId xmlns:p14="http://schemas.microsoft.com/office/powerpoint/2010/main" xmlns="" val="1515465748"/>
              </p:ext>
            </p:extLst>
          </p:nvPr>
        </p:nvGraphicFramePr>
        <p:xfrm>
          <a:off x="1588" y="1588"/>
          <a:ext cx="1587" cy="1587"/>
        </p:xfrm>
        <a:graphic>
          <a:graphicData uri="http://schemas.openxmlformats.org/presentationml/2006/ole">
            <p:oleObj spid="_x0000_s18620" name="think-cell Slide" r:id="rId5" imgW="360" imgH="360" progId="">
              <p:embed/>
            </p:oleObj>
          </a:graphicData>
        </a:graphic>
      </p:graphicFrame>
      <p:sp>
        <p:nvSpPr>
          <p:cNvPr id="8" name="Rectangle 7">
            <a:extLst>
              <a:ext uri="{FF2B5EF4-FFF2-40B4-BE49-F238E27FC236}">
                <a16:creationId xmlns:a16="http://schemas.microsoft.com/office/drawing/2014/main" xmlns="" id="{AF105492-76A7-4118-AEA2-D529CE49A153}"/>
              </a:ext>
            </a:extLst>
          </p:cNvPr>
          <p:cNvSpPr/>
          <p:nvPr userDrawn="1"/>
        </p:nvSpPr>
        <p:spPr>
          <a:xfrm>
            <a:off x="495300" y="0"/>
            <a:ext cx="3536123" cy="6858000"/>
          </a:xfrm>
          <a:prstGeom prst="rect">
            <a:avLst/>
          </a:prstGeom>
          <a:solidFill>
            <a:schemeClr val="accent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6" name="Text Placeholder 5">
            <a:extLst>
              <a:ext uri="{FF2B5EF4-FFF2-40B4-BE49-F238E27FC236}">
                <a16:creationId xmlns:a16="http://schemas.microsoft.com/office/drawing/2014/main" xmlns="" id="{9C409E56-12D0-49BF-A607-6E74C11E524F}"/>
              </a:ext>
            </a:extLst>
          </p:cNvPr>
          <p:cNvSpPr>
            <a:spLocks noGrp="1"/>
          </p:cNvSpPr>
          <p:nvPr>
            <p:ph type="body" sz="quarter" idx="10" hasCustomPrompt="1"/>
          </p:nvPr>
        </p:nvSpPr>
        <p:spPr>
          <a:xfrm>
            <a:off x="544326" y="2958263"/>
            <a:ext cx="3438070" cy="984885"/>
          </a:xfrm>
        </p:spPr>
        <p:txBody>
          <a:bodyPr wrap="square" lIns="0" tIns="0" rIns="0" bIns="0" anchor="b" anchorCtr="0">
            <a:spAutoFit/>
          </a:bodyPr>
          <a:lstStyle>
            <a:lvl1pPr marL="0" indent="0" algn="ctr">
              <a:lnSpc>
                <a:spcPct val="100000"/>
              </a:lnSpc>
              <a:buNone/>
              <a:defRPr sz="3200" b="1">
                <a:solidFill>
                  <a:schemeClr val="accent3"/>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OF THE PRESENTATION</a:t>
            </a:r>
          </a:p>
        </p:txBody>
      </p:sp>
      <p:sp>
        <p:nvSpPr>
          <p:cNvPr id="7" name="Text Placeholder 5">
            <a:extLst>
              <a:ext uri="{FF2B5EF4-FFF2-40B4-BE49-F238E27FC236}">
                <a16:creationId xmlns:a16="http://schemas.microsoft.com/office/drawing/2014/main" xmlns="" id="{A2B05A90-C33E-4329-864E-6B67C04C1DCA}"/>
              </a:ext>
            </a:extLst>
          </p:cNvPr>
          <p:cNvSpPr>
            <a:spLocks noGrp="1"/>
          </p:cNvSpPr>
          <p:nvPr>
            <p:ph type="body" sz="quarter" idx="11" hasCustomPrompt="1"/>
          </p:nvPr>
        </p:nvSpPr>
        <p:spPr>
          <a:xfrm>
            <a:off x="713467" y="4087353"/>
            <a:ext cx="3099788" cy="221599"/>
          </a:xfrm>
        </p:spPr>
        <p:txBody>
          <a:bodyPr wrap="square" lIns="0" tIns="0" rIns="0" bIns="0">
            <a:spAutoFit/>
          </a:bodyPr>
          <a:lstStyle>
            <a:lvl1pPr marL="0" indent="0" algn="ctr">
              <a:buNone/>
              <a:defRPr sz="1600" b="0">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Sub Title</a:t>
            </a:r>
          </a:p>
        </p:txBody>
      </p:sp>
      <p:sp>
        <p:nvSpPr>
          <p:cNvPr id="13" name="Rectangle 12">
            <a:extLst>
              <a:ext uri="{FF2B5EF4-FFF2-40B4-BE49-F238E27FC236}">
                <a16:creationId xmlns:a16="http://schemas.microsoft.com/office/drawing/2014/main" xmlns="" id="{B272F59A-AA2D-44BE-9E43-AE11F8BF35A7}"/>
              </a:ext>
            </a:extLst>
          </p:cNvPr>
          <p:cNvSpPr/>
          <p:nvPr userDrawn="1"/>
        </p:nvSpPr>
        <p:spPr>
          <a:xfrm>
            <a:off x="9984541" y="107356"/>
            <a:ext cx="2099014" cy="18865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sym typeface="Segoe UI" panose="020B0502040204020203" pitchFamily="34" charset="0"/>
            </a:endParaRPr>
          </a:p>
        </p:txBody>
      </p:sp>
      <p:pic>
        <p:nvPicPr>
          <p:cNvPr id="9" name="Picture 8">
            <a:extLst>
              <a:ext uri="{FF2B5EF4-FFF2-40B4-BE49-F238E27FC236}">
                <a16:creationId xmlns:a16="http://schemas.microsoft.com/office/drawing/2014/main" xmlns="" id="{D1A4C92B-8F94-443B-B03E-3C925CF0B6C4}"/>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10090567" y="271750"/>
            <a:ext cx="1886962" cy="1557756"/>
          </a:xfrm>
          <a:prstGeom prst="rect">
            <a:avLst/>
          </a:prstGeom>
        </p:spPr>
      </p:pic>
    </p:spTree>
    <p:extLst>
      <p:ext uri="{BB962C8B-B14F-4D97-AF65-F5344CB8AC3E}">
        <p14:creationId xmlns:p14="http://schemas.microsoft.com/office/powerpoint/2010/main" xmlns="" val="24490717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ark-Blank">
    <p:bg>
      <p:bgRef idx="1001">
        <a:schemeClr val="bg1"/>
      </p:bgRef>
    </p:bg>
    <p:spTree>
      <p:nvGrpSpPr>
        <p:cNvPr id="1" name=""/>
        <p:cNvGrpSpPr/>
        <p:nvPr/>
      </p:nvGrpSpPr>
      <p:grpSpPr>
        <a:xfrm>
          <a:off x="0" y="0"/>
          <a:ext cx="0" cy="0"/>
          <a:chOff x="0" y="0"/>
          <a:chExt cx="0" cy="0"/>
        </a:xfrm>
      </p:grpSpPr>
      <p:pic>
        <p:nvPicPr>
          <p:cNvPr id="16" name="Picture 15" descr="A sunset over some water&#10;&#10;Description generated with very high confidence">
            <a:extLst>
              <a:ext uri="{FF2B5EF4-FFF2-40B4-BE49-F238E27FC236}">
                <a16:creationId xmlns:a16="http://schemas.microsoft.com/office/drawing/2014/main" xmlns="" id="{9302E236-5935-46BA-B870-409A54E8CCF0}"/>
              </a:ext>
            </a:extLst>
          </p:cNvPr>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a:stretch/>
        </p:blipFill>
        <p:spPr>
          <a:xfrm>
            <a:off x="0" y="0"/>
            <a:ext cx="12192000" cy="6858000"/>
          </a:xfrm>
          <a:prstGeom prst="rect">
            <a:avLst/>
          </a:prstGeom>
        </p:spPr>
      </p:pic>
      <p:graphicFrame>
        <p:nvGraphicFramePr>
          <p:cNvPr id="2" name="Object 1" hidden="1">
            <a:extLst>
              <a:ext uri="{FF2B5EF4-FFF2-40B4-BE49-F238E27FC236}">
                <a16:creationId xmlns:a16="http://schemas.microsoft.com/office/drawing/2014/main" xmlns="" id="{8A7FA247-99B5-4ADB-813E-965729C5E268}"/>
              </a:ext>
            </a:extLst>
          </p:cNvPr>
          <p:cNvGraphicFramePr>
            <a:graphicFrameLocks noChangeAspect="1"/>
          </p:cNvGraphicFramePr>
          <p:nvPr userDrawn="1">
            <p:custDataLst>
              <p:tags r:id="rId2"/>
            </p:custDataLst>
            <p:extLst>
              <p:ext uri="{D42A27DB-BD31-4B8C-83A1-F6EECF244321}">
                <p14:modId xmlns:p14="http://schemas.microsoft.com/office/powerpoint/2010/main" xmlns="" val="1862496934"/>
              </p:ext>
            </p:extLst>
          </p:nvPr>
        </p:nvGraphicFramePr>
        <p:xfrm>
          <a:off x="1588" y="1588"/>
          <a:ext cx="1587" cy="1587"/>
        </p:xfrm>
        <a:graphic>
          <a:graphicData uri="http://schemas.openxmlformats.org/presentationml/2006/ole">
            <p:oleObj spid="_x0000_s108562" name="think-cell Slide" r:id="rId5" imgW="360" imgH="360" progId="">
              <p:embed/>
            </p:oleObj>
          </a:graphicData>
        </a:graphic>
      </p:graphicFrame>
      <p:pic>
        <p:nvPicPr>
          <p:cNvPr id="10" name="Picture 9" descr="A sunset over some water&#10;&#10;Description generated with very high confidence">
            <a:extLst>
              <a:ext uri="{FF2B5EF4-FFF2-40B4-BE49-F238E27FC236}">
                <a16:creationId xmlns:a16="http://schemas.microsoft.com/office/drawing/2014/main" xmlns="" id="{0154C921-CDB9-4FDE-A40F-C00BCE57DD8A}"/>
              </a:ext>
            </a:extLst>
          </p:cNvPr>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a:stretch/>
        </p:blipFill>
        <p:spPr>
          <a:xfrm>
            <a:off x="0" y="0"/>
            <a:ext cx="12192000" cy="6858000"/>
          </a:xfrm>
          <a:prstGeom prst="rect">
            <a:avLst/>
          </a:prstGeom>
        </p:spPr>
      </p:pic>
      <p:sp>
        <p:nvSpPr>
          <p:cNvPr id="11" name="object 5">
            <a:extLst>
              <a:ext uri="{FF2B5EF4-FFF2-40B4-BE49-F238E27FC236}">
                <a16:creationId xmlns:a16="http://schemas.microsoft.com/office/drawing/2014/main" xmlns="" id="{DEEB1E6D-F8AA-4514-BDC0-1550DD00B808}"/>
              </a:ext>
            </a:extLst>
          </p:cNvPr>
          <p:cNvSpPr/>
          <p:nvPr userDrawn="1"/>
        </p:nvSpPr>
        <p:spPr>
          <a:xfrm>
            <a:off x="4333394" y="3050743"/>
            <a:ext cx="7913471" cy="3511782"/>
          </a:xfrm>
          <a:custGeom>
            <a:avLst/>
            <a:gdLst>
              <a:gd name="connsiteX0" fmla="*/ 0 w 6009205"/>
              <a:gd name="connsiteY0" fmla="*/ 0 h 1897710"/>
              <a:gd name="connsiteX1" fmla="*/ 2041540 w 6009205"/>
              <a:gd name="connsiteY1" fmla="*/ 0 h 1897710"/>
              <a:gd name="connsiteX2" fmla="*/ 1133440 w 6009205"/>
              <a:gd name="connsiteY2" fmla="*/ 1897710 h 1897710"/>
              <a:gd name="connsiteX3" fmla="*/ 6009205 w 6009205"/>
              <a:gd name="connsiteY3" fmla="*/ 1897710 h 1897710"/>
              <a:gd name="connsiteX0" fmla="*/ 0 w 7194496"/>
              <a:gd name="connsiteY0" fmla="*/ 0 h 1897710"/>
              <a:gd name="connsiteX1" fmla="*/ 2041540 w 7194496"/>
              <a:gd name="connsiteY1" fmla="*/ 0 h 1897710"/>
              <a:gd name="connsiteX2" fmla="*/ 1133440 w 7194496"/>
              <a:gd name="connsiteY2" fmla="*/ 1897710 h 1897710"/>
              <a:gd name="connsiteX3" fmla="*/ 7194496 w 7194496"/>
              <a:gd name="connsiteY3" fmla="*/ 1897710 h 1897710"/>
              <a:gd name="connsiteX0" fmla="*/ 0 w 7194496"/>
              <a:gd name="connsiteY0" fmla="*/ 0 h 1897710"/>
              <a:gd name="connsiteX1" fmla="*/ 1988621 w 7194496"/>
              <a:gd name="connsiteY1" fmla="*/ 0 h 1897710"/>
              <a:gd name="connsiteX2" fmla="*/ 1133440 w 7194496"/>
              <a:gd name="connsiteY2" fmla="*/ 1897710 h 1897710"/>
              <a:gd name="connsiteX3" fmla="*/ 7194496 w 7194496"/>
              <a:gd name="connsiteY3" fmla="*/ 1897710 h 1897710"/>
              <a:gd name="connsiteX0" fmla="*/ 0 w 7622257"/>
              <a:gd name="connsiteY0" fmla="*/ 0 h 1897710"/>
              <a:gd name="connsiteX1" fmla="*/ 2416382 w 7622257"/>
              <a:gd name="connsiteY1" fmla="*/ 0 h 1897710"/>
              <a:gd name="connsiteX2" fmla="*/ 1561201 w 7622257"/>
              <a:gd name="connsiteY2" fmla="*/ 1897710 h 1897710"/>
              <a:gd name="connsiteX3" fmla="*/ 7622257 w 7622257"/>
              <a:gd name="connsiteY3" fmla="*/ 1897710 h 1897710"/>
              <a:gd name="connsiteX0" fmla="*/ 0 w 7335613"/>
              <a:gd name="connsiteY0" fmla="*/ 0 h 1897710"/>
              <a:gd name="connsiteX1" fmla="*/ 2416382 w 7335613"/>
              <a:gd name="connsiteY1" fmla="*/ 0 h 1897710"/>
              <a:gd name="connsiteX2" fmla="*/ 1561201 w 7335613"/>
              <a:gd name="connsiteY2" fmla="*/ 1897710 h 1897710"/>
              <a:gd name="connsiteX3" fmla="*/ 7335613 w 7335613"/>
              <a:gd name="connsiteY3" fmla="*/ 1897710 h 1897710"/>
              <a:gd name="connsiteX0" fmla="*/ 0 w 7335613"/>
              <a:gd name="connsiteY0" fmla="*/ 0 h 1897710"/>
              <a:gd name="connsiteX1" fmla="*/ 2411972 w 7335613"/>
              <a:gd name="connsiteY1" fmla="*/ 0 h 1897710"/>
              <a:gd name="connsiteX2" fmla="*/ 1561201 w 7335613"/>
              <a:gd name="connsiteY2" fmla="*/ 1897710 h 1897710"/>
              <a:gd name="connsiteX3" fmla="*/ 7335613 w 7335613"/>
              <a:gd name="connsiteY3" fmla="*/ 1897710 h 1897710"/>
              <a:gd name="connsiteX0" fmla="*/ 0 w 6487609"/>
              <a:gd name="connsiteY0" fmla="*/ 0 h 1897710"/>
              <a:gd name="connsiteX1" fmla="*/ 1563968 w 6487609"/>
              <a:gd name="connsiteY1" fmla="*/ 0 h 1897710"/>
              <a:gd name="connsiteX2" fmla="*/ 713197 w 6487609"/>
              <a:gd name="connsiteY2" fmla="*/ 1897710 h 1897710"/>
              <a:gd name="connsiteX3" fmla="*/ 6487609 w 6487609"/>
              <a:gd name="connsiteY3" fmla="*/ 1897710 h 1897710"/>
              <a:gd name="connsiteX0" fmla="*/ 0 w 6487609"/>
              <a:gd name="connsiteY0" fmla="*/ 33561 h 1931271"/>
              <a:gd name="connsiteX1" fmla="*/ 1578884 w 6487609"/>
              <a:gd name="connsiteY1" fmla="*/ 0 h 1931271"/>
              <a:gd name="connsiteX2" fmla="*/ 713197 w 6487609"/>
              <a:gd name="connsiteY2" fmla="*/ 1931271 h 1931271"/>
              <a:gd name="connsiteX3" fmla="*/ 6487609 w 6487609"/>
              <a:gd name="connsiteY3" fmla="*/ 1931271 h 1931271"/>
              <a:gd name="connsiteX0" fmla="*/ 0 w 6480151"/>
              <a:gd name="connsiteY0" fmla="*/ 0 h 1942458"/>
              <a:gd name="connsiteX1" fmla="*/ 1571426 w 6480151"/>
              <a:gd name="connsiteY1" fmla="*/ 11187 h 1942458"/>
              <a:gd name="connsiteX2" fmla="*/ 705739 w 6480151"/>
              <a:gd name="connsiteY2" fmla="*/ 1942458 h 1942458"/>
              <a:gd name="connsiteX3" fmla="*/ 6480151 w 6480151"/>
              <a:gd name="connsiteY3" fmla="*/ 1942458 h 1942458"/>
              <a:gd name="connsiteX0" fmla="*/ 0 w 6480151"/>
              <a:gd name="connsiteY0" fmla="*/ 0 h 1942458"/>
              <a:gd name="connsiteX1" fmla="*/ 1575155 w 6480151"/>
              <a:gd name="connsiteY1" fmla="*/ 1 h 1942458"/>
              <a:gd name="connsiteX2" fmla="*/ 705739 w 6480151"/>
              <a:gd name="connsiteY2" fmla="*/ 1942458 h 1942458"/>
              <a:gd name="connsiteX3" fmla="*/ 6480151 w 6480151"/>
              <a:gd name="connsiteY3" fmla="*/ 1942458 h 1942458"/>
              <a:gd name="connsiteX0" fmla="*/ 371933 w 5774412"/>
              <a:gd name="connsiteY0" fmla="*/ 7923 h 1942457"/>
              <a:gd name="connsiteX1" fmla="*/ 869416 w 5774412"/>
              <a:gd name="connsiteY1" fmla="*/ 0 h 1942457"/>
              <a:gd name="connsiteX2" fmla="*/ 0 w 5774412"/>
              <a:gd name="connsiteY2" fmla="*/ 1942457 h 1942457"/>
              <a:gd name="connsiteX3" fmla="*/ 5774412 w 5774412"/>
              <a:gd name="connsiteY3" fmla="*/ 1942457 h 1942457"/>
              <a:gd name="connsiteX0" fmla="*/ 364009 w 5774412"/>
              <a:gd name="connsiteY0" fmla="*/ 0 h 1942458"/>
              <a:gd name="connsiteX1" fmla="*/ 869416 w 5774412"/>
              <a:gd name="connsiteY1" fmla="*/ 1 h 1942458"/>
              <a:gd name="connsiteX2" fmla="*/ 0 w 5774412"/>
              <a:gd name="connsiteY2" fmla="*/ 1942458 h 1942458"/>
              <a:gd name="connsiteX3" fmla="*/ 5774412 w 5774412"/>
              <a:gd name="connsiteY3" fmla="*/ 1942458 h 1942458"/>
              <a:gd name="connsiteX0" fmla="*/ 364009 w 4388927"/>
              <a:gd name="connsiteY0" fmla="*/ 0 h 1947686"/>
              <a:gd name="connsiteX1" fmla="*/ 869416 w 4388927"/>
              <a:gd name="connsiteY1" fmla="*/ 1 h 1947686"/>
              <a:gd name="connsiteX2" fmla="*/ 0 w 4388927"/>
              <a:gd name="connsiteY2" fmla="*/ 1942458 h 1947686"/>
              <a:gd name="connsiteX3" fmla="*/ 4388927 w 4388927"/>
              <a:gd name="connsiteY3" fmla="*/ 1947686 h 1947686"/>
            </a:gdLst>
            <a:ahLst/>
            <a:cxnLst>
              <a:cxn ang="0">
                <a:pos x="connsiteX0" y="connsiteY0"/>
              </a:cxn>
              <a:cxn ang="0">
                <a:pos x="connsiteX1" y="connsiteY1"/>
              </a:cxn>
              <a:cxn ang="0">
                <a:pos x="connsiteX2" y="connsiteY2"/>
              </a:cxn>
              <a:cxn ang="0">
                <a:pos x="connsiteX3" y="connsiteY3"/>
              </a:cxn>
            </a:cxnLst>
            <a:rect l="l" t="t" r="r" b="b"/>
            <a:pathLst>
              <a:path w="4388927" h="1947686">
                <a:moveTo>
                  <a:pt x="364009" y="0"/>
                </a:moveTo>
                <a:lnTo>
                  <a:pt x="869416" y="1"/>
                </a:lnTo>
                <a:lnTo>
                  <a:pt x="0" y="1942458"/>
                </a:lnTo>
                <a:lnTo>
                  <a:pt x="4388927" y="1947686"/>
                </a:lnTo>
              </a:path>
            </a:pathLst>
          </a:custGeom>
          <a:ln w="16510">
            <a:solidFill>
              <a:srgbClr val="FFFFFF"/>
            </a:solidFill>
          </a:ln>
        </p:spPr>
        <p:txBody>
          <a:bodyPr wrap="square" lIns="0" tIns="0" rIns="0" bIns="0" rtlCol="0"/>
          <a:lstStyle/>
          <a:p>
            <a:pPr marL="0" marR="0" lvl="0" indent="0" algn="l" defTabSz="60926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14141"/>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grpSp>
        <p:nvGrpSpPr>
          <p:cNvPr id="12" name="Group 11">
            <a:extLst>
              <a:ext uri="{FF2B5EF4-FFF2-40B4-BE49-F238E27FC236}">
                <a16:creationId xmlns:a16="http://schemas.microsoft.com/office/drawing/2014/main" xmlns="" id="{B19965F9-887C-4376-8A6F-0F0329227C80}"/>
              </a:ext>
            </a:extLst>
          </p:cNvPr>
          <p:cNvGrpSpPr/>
          <p:nvPr userDrawn="1"/>
        </p:nvGrpSpPr>
        <p:grpSpPr>
          <a:xfrm>
            <a:off x="9770425" y="1239401"/>
            <a:ext cx="2623258" cy="5891935"/>
            <a:chOff x="9813289" y="1239401"/>
            <a:chExt cx="2623258" cy="5891935"/>
          </a:xfrm>
        </p:grpSpPr>
        <p:sp>
          <p:nvSpPr>
            <p:cNvPr id="14" name="Freeform 29">
              <a:extLst>
                <a:ext uri="{FF2B5EF4-FFF2-40B4-BE49-F238E27FC236}">
                  <a16:creationId xmlns:a16="http://schemas.microsoft.com/office/drawing/2014/main" xmlns="" id="{06AF7000-DE39-4687-81BB-1AE37B275C94}"/>
                </a:ext>
              </a:extLst>
            </p:cNvPr>
            <p:cNvSpPr/>
            <p:nvPr/>
          </p:nvSpPr>
          <p:spPr>
            <a:xfrm rot="10800000">
              <a:off x="9813289" y="1239401"/>
              <a:ext cx="2623258" cy="5891935"/>
            </a:xfrm>
            <a:custGeom>
              <a:avLst/>
              <a:gdLst>
                <a:gd name="connsiteX0" fmla="*/ 0 w 2623258"/>
                <a:gd name="connsiteY0" fmla="*/ 5891935 h 5891935"/>
                <a:gd name="connsiteX1" fmla="*/ 0 w 2623258"/>
                <a:gd name="connsiteY1" fmla="*/ 531017 h 5891935"/>
                <a:gd name="connsiteX2" fmla="*/ 236424 w 2623258"/>
                <a:gd name="connsiteY2" fmla="*/ 0 h 5891935"/>
                <a:gd name="connsiteX3" fmla="*/ 2623258 w 2623258"/>
                <a:gd name="connsiteY3" fmla="*/ 0 h 5891935"/>
                <a:gd name="connsiteX4" fmla="*/ 0 w 2623258"/>
                <a:gd name="connsiteY4" fmla="*/ 5891935 h 5891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258" h="5891935">
                  <a:moveTo>
                    <a:pt x="0" y="5891935"/>
                  </a:moveTo>
                  <a:lnTo>
                    <a:pt x="0" y="531017"/>
                  </a:lnTo>
                  <a:lnTo>
                    <a:pt x="236424" y="0"/>
                  </a:lnTo>
                  <a:lnTo>
                    <a:pt x="2623258" y="0"/>
                  </a:lnTo>
                  <a:lnTo>
                    <a:pt x="0" y="5891935"/>
                  </a:lnTo>
                  <a:close/>
                </a:path>
              </a:pathLst>
            </a:custGeom>
            <a:solidFill>
              <a:srgbClr val="FFFFFF">
                <a:alpha val="25000"/>
              </a:srgbClr>
            </a:solidFill>
            <a:ln w="12700">
              <a:miter lim="400000"/>
            </a:ln>
          </p:spPr>
          <p:txBody>
            <a:bodyPr wrap="square" lIns="25400" tIns="25400" rIns="25400" bIns="25400" anchor="ctr">
              <a:noAutofit/>
            </a:bodyPr>
            <a:lstStyle/>
            <a:p>
              <a:pPr algn="ctr">
                <a:lnSpc>
                  <a:spcPct val="100000"/>
                </a:lnSpc>
                <a:defRPr sz="3200" cap="none" spc="0">
                  <a:solidFill>
                    <a:srgbClr val="FFFFFF"/>
                  </a:solidFill>
                  <a:latin typeface="Helvetica Light"/>
                  <a:ea typeface="Helvetica Light"/>
                  <a:cs typeface="Helvetica Light"/>
                  <a:sym typeface="Helvetica Light"/>
                </a:defRPr>
              </a:pPr>
              <a:endParaRPr sz="1600" dirty="0">
                <a:latin typeface="Segoe UI" panose="020B0502040204020203" pitchFamily="34" charset="0"/>
                <a:cs typeface="Segoe UI" panose="020B0502040204020203" pitchFamily="34" charset="0"/>
                <a:sym typeface="Segoe UI" panose="020B0502040204020203" pitchFamily="34" charset="0"/>
              </a:endParaRPr>
            </a:p>
          </p:txBody>
        </p:sp>
        <p:sp>
          <p:nvSpPr>
            <p:cNvPr id="15" name="Freeform 30">
              <a:extLst>
                <a:ext uri="{FF2B5EF4-FFF2-40B4-BE49-F238E27FC236}">
                  <a16:creationId xmlns:a16="http://schemas.microsoft.com/office/drawing/2014/main" xmlns="" id="{C0CA41F1-F01D-40F1-A159-40BB24EBD1FD}"/>
                </a:ext>
              </a:extLst>
            </p:cNvPr>
            <p:cNvSpPr/>
            <p:nvPr/>
          </p:nvSpPr>
          <p:spPr>
            <a:xfrm rot="10800000">
              <a:off x="10175201" y="2148541"/>
              <a:ext cx="2218482" cy="4982794"/>
            </a:xfrm>
            <a:custGeom>
              <a:avLst/>
              <a:gdLst>
                <a:gd name="connsiteX0" fmla="*/ 0 w 2218482"/>
                <a:gd name="connsiteY0" fmla="*/ 4982794 h 4982794"/>
                <a:gd name="connsiteX1" fmla="*/ 0 w 2218482"/>
                <a:gd name="connsiteY1" fmla="*/ 0 h 4982794"/>
                <a:gd name="connsiteX2" fmla="*/ 2218482 w 2218482"/>
                <a:gd name="connsiteY2" fmla="*/ 0 h 4982794"/>
                <a:gd name="connsiteX3" fmla="*/ 0 w 2218482"/>
                <a:gd name="connsiteY3" fmla="*/ 4982794 h 4982794"/>
              </a:gdLst>
              <a:ahLst/>
              <a:cxnLst>
                <a:cxn ang="0">
                  <a:pos x="connsiteX0" y="connsiteY0"/>
                </a:cxn>
                <a:cxn ang="0">
                  <a:pos x="connsiteX1" y="connsiteY1"/>
                </a:cxn>
                <a:cxn ang="0">
                  <a:pos x="connsiteX2" y="connsiteY2"/>
                </a:cxn>
                <a:cxn ang="0">
                  <a:pos x="connsiteX3" y="connsiteY3"/>
                </a:cxn>
              </a:cxnLst>
              <a:rect l="l" t="t" r="r" b="b"/>
              <a:pathLst>
                <a:path w="2218482" h="4982794">
                  <a:moveTo>
                    <a:pt x="0" y="4982794"/>
                  </a:moveTo>
                  <a:lnTo>
                    <a:pt x="0" y="0"/>
                  </a:lnTo>
                  <a:lnTo>
                    <a:pt x="2218482" y="0"/>
                  </a:lnTo>
                  <a:lnTo>
                    <a:pt x="0" y="4982794"/>
                  </a:lnTo>
                  <a:close/>
                </a:path>
              </a:pathLst>
            </a:custGeom>
            <a:solidFill>
              <a:srgbClr val="FFFFFF">
                <a:alpha val="25000"/>
              </a:srgbClr>
            </a:solidFill>
            <a:ln w="12700">
              <a:noFill/>
              <a:miter lim="400000"/>
            </a:ln>
          </p:spPr>
          <p:txBody>
            <a:bodyPr wrap="square" lIns="25400" tIns="25400" rIns="25400" bIns="25400" anchor="ctr">
              <a:noAutofit/>
            </a:bodyPr>
            <a:lstStyle/>
            <a:p>
              <a:pPr algn="ctr">
                <a:lnSpc>
                  <a:spcPct val="100000"/>
                </a:lnSpc>
                <a:defRPr sz="3200" cap="none" spc="0">
                  <a:solidFill>
                    <a:srgbClr val="FFFFFF"/>
                  </a:solidFill>
                  <a:latin typeface="Helvetica Light"/>
                  <a:ea typeface="Helvetica Light"/>
                  <a:cs typeface="Helvetica Light"/>
                  <a:sym typeface="Helvetica Light"/>
                </a:defRPr>
              </a:pPr>
              <a:endParaRPr sz="1600" dirty="0">
                <a:latin typeface="Segoe UI" panose="020B0502040204020203" pitchFamily="34" charset="0"/>
                <a:cs typeface="Segoe UI" panose="020B0502040204020203" pitchFamily="34" charset="0"/>
                <a:sym typeface="Segoe UI" panose="020B0502040204020203" pitchFamily="34" charset="0"/>
              </a:endParaRPr>
            </a:p>
          </p:txBody>
        </p:sp>
      </p:grpSp>
      <p:sp>
        <p:nvSpPr>
          <p:cNvPr id="17" name="Rectangle 16">
            <a:extLst>
              <a:ext uri="{FF2B5EF4-FFF2-40B4-BE49-F238E27FC236}">
                <a16:creationId xmlns:a16="http://schemas.microsoft.com/office/drawing/2014/main" xmlns="" id="{A4CB66FB-389B-4D1C-AFA4-79350C4CFB63}"/>
              </a:ext>
            </a:extLst>
          </p:cNvPr>
          <p:cNvSpPr/>
          <p:nvPr userDrawn="1"/>
        </p:nvSpPr>
        <p:spPr>
          <a:xfrm>
            <a:off x="-50799" y="-2"/>
            <a:ext cx="12242800" cy="1556145"/>
          </a:xfrm>
          <a:prstGeom prst="rect">
            <a:avLst/>
          </a:prstGeom>
          <a:gradFill>
            <a:gsLst>
              <a:gs pos="100000">
                <a:schemeClr val="tx1">
                  <a:alpha val="0"/>
                </a:schemeClr>
              </a:gs>
              <a:gs pos="0">
                <a:schemeClr val="tx1">
                  <a:alpha val="29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nvGrpSpPr>
          <p:cNvPr id="18" name="Group 17">
            <a:extLst>
              <a:ext uri="{FF2B5EF4-FFF2-40B4-BE49-F238E27FC236}">
                <a16:creationId xmlns:a16="http://schemas.microsoft.com/office/drawing/2014/main" xmlns="" id="{17835342-8DDA-47E6-9F43-3713B00537D5}"/>
              </a:ext>
            </a:extLst>
          </p:cNvPr>
          <p:cNvGrpSpPr/>
          <p:nvPr userDrawn="1"/>
        </p:nvGrpSpPr>
        <p:grpSpPr>
          <a:xfrm>
            <a:off x="-1246611" y="-1599841"/>
            <a:ext cx="8180149" cy="8933505"/>
            <a:chOff x="-1246611" y="-1599841"/>
            <a:chExt cx="8180149" cy="8933505"/>
          </a:xfrm>
        </p:grpSpPr>
        <p:grpSp>
          <p:nvGrpSpPr>
            <p:cNvPr id="19" name="Group 18">
              <a:extLst>
                <a:ext uri="{FF2B5EF4-FFF2-40B4-BE49-F238E27FC236}">
                  <a16:creationId xmlns:a16="http://schemas.microsoft.com/office/drawing/2014/main" xmlns="" id="{7BD9641D-9119-4C88-88B2-FEBCED7B2F3F}"/>
                </a:ext>
              </a:extLst>
            </p:cNvPr>
            <p:cNvGrpSpPr/>
            <p:nvPr/>
          </p:nvGrpSpPr>
          <p:grpSpPr>
            <a:xfrm>
              <a:off x="3157092" y="-67898"/>
              <a:ext cx="3776446" cy="6942422"/>
              <a:chOff x="3197363" y="-75849"/>
              <a:chExt cx="3776446" cy="6942422"/>
            </a:xfrm>
          </p:grpSpPr>
          <p:sp>
            <p:nvSpPr>
              <p:cNvPr id="21" name="Freeform 37">
                <a:extLst>
                  <a:ext uri="{FF2B5EF4-FFF2-40B4-BE49-F238E27FC236}">
                    <a16:creationId xmlns:a16="http://schemas.microsoft.com/office/drawing/2014/main" xmlns="" id="{8CEE08DF-1CA0-4B21-9B6B-F4004DC89311}"/>
                  </a:ext>
                </a:extLst>
              </p:cNvPr>
              <p:cNvSpPr/>
              <p:nvPr/>
            </p:nvSpPr>
            <p:spPr>
              <a:xfrm rot="10800000">
                <a:off x="3213267" y="-8255"/>
                <a:ext cx="3505796" cy="6874828"/>
              </a:xfrm>
              <a:custGeom>
                <a:avLst/>
                <a:gdLst>
                  <a:gd name="connsiteX0" fmla="*/ 430158 w 3505796"/>
                  <a:gd name="connsiteY0" fmla="*/ 6874828 h 6874828"/>
                  <a:gd name="connsiteX1" fmla="*/ 0 w 3505796"/>
                  <a:gd name="connsiteY1" fmla="*/ 6872746 h 6874828"/>
                  <a:gd name="connsiteX2" fmla="*/ 3059943 w 3505796"/>
                  <a:gd name="connsiteY2" fmla="*/ 0 h 6874828"/>
                  <a:gd name="connsiteX3" fmla="*/ 3505796 w 3505796"/>
                  <a:gd name="connsiteY3" fmla="*/ 0 h 6874828"/>
                  <a:gd name="connsiteX4" fmla="*/ 849432 w 3505796"/>
                  <a:gd name="connsiteY4" fmla="*/ 5966289 h 6874828"/>
                  <a:gd name="connsiteX5" fmla="*/ 430158 w 3505796"/>
                  <a:gd name="connsiteY5" fmla="*/ 6874828 h 687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796" h="6874828">
                    <a:moveTo>
                      <a:pt x="430158" y="6874828"/>
                    </a:moveTo>
                    <a:lnTo>
                      <a:pt x="0" y="6872746"/>
                    </a:lnTo>
                    <a:lnTo>
                      <a:pt x="3059943" y="0"/>
                    </a:lnTo>
                    <a:lnTo>
                      <a:pt x="3505796" y="0"/>
                    </a:lnTo>
                    <a:lnTo>
                      <a:pt x="849432" y="5966289"/>
                    </a:lnTo>
                    <a:lnTo>
                      <a:pt x="430158" y="6874828"/>
                    </a:lnTo>
                    <a:close/>
                  </a:path>
                </a:pathLst>
              </a:custGeom>
              <a:solidFill>
                <a:srgbClr val="FFFFFF">
                  <a:alpha val="50000"/>
                </a:srgbClr>
              </a:solidFill>
              <a:ln w="12700">
                <a:miter lim="400000"/>
              </a:ln>
            </p:spPr>
            <p:txBody>
              <a:bodyPr wrap="square" lIns="25400" tIns="25400" rIns="25400" bIns="25400" anchor="ctr">
                <a:noAutofit/>
              </a:bodyPr>
              <a:lstStyle/>
              <a:p>
                <a:pPr algn="ctr">
                  <a:lnSpc>
                    <a:spcPct val="100000"/>
                  </a:lnSpc>
                  <a:defRPr sz="3200" cap="none" spc="0">
                    <a:solidFill>
                      <a:srgbClr val="FFFFFF"/>
                    </a:solidFill>
                    <a:latin typeface="Helvetica Light"/>
                    <a:ea typeface="Helvetica Light"/>
                    <a:cs typeface="Helvetica Light"/>
                    <a:sym typeface="Helvetica Light"/>
                  </a:defRPr>
                </a:pPr>
                <a:endParaRPr sz="1600" dirty="0">
                  <a:latin typeface="Segoe UI" panose="020B0502040204020203" pitchFamily="34" charset="0"/>
                  <a:cs typeface="Segoe UI" panose="020B0502040204020203" pitchFamily="34" charset="0"/>
                  <a:sym typeface="Segoe UI" panose="020B0502040204020203" pitchFamily="34" charset="0"/>
                </a:endParaRPr>
              </a:p>
            </p:txBody>
          </p:sp>
          <p:sp>
            <p:nvSpPr>
              <p:cNvPr id="22" name="Freeform 54">
                <a:extLst>
                  <a:ext uri="{FF2B5EF4-FFF2-40B4-BE49-F238E27FC236}">
                    <a16:creationId xmlns:a16="http://schemas.microsoft.com/office/drawing/2014/main" xmlns="" id="{3F060FED-7E49-4956-9141-C14CCEA70B9C}"/>
                  </a:ext>
                </a:extLst>
              </p:cNvPr>
              <p:cNvSpPr/>
              <p:nvPr/>
            </p:nvSpPr>
            <p:spPr>
              <a:xfrm rot="10800000">
                <a:off x="3197363" y="-75849"/>
                <a:ext cx="3776446" cy="6937136"/>
              </a:xfrm>
              <a:custGeom>
                <a:avLst/>
                <a:gdLst>
                  <a:gd name="connsiteX0" fmla="*/ 0 w 3732820"/>
                  <a:gd name="connsiteY0" fmla="*/ 6856997 h 6856997"/>
                  <a:gd name="connsiteX1" fmla="*/ 3052931 w 3732820"/>
                  <a:gd name="connsiteY1" fmla="*/ 0 h 6856997"/>
                  <a:gd name="connsiteX2" fmla="*/ 3732820 w 3732820"/>
                  <a:gd name="connsiteY2" fmla="*/ 3404 h 6856997"/>
                  <a:gd name="connsiteX3" fmla="*/ 682863 w 3732820"/>
                  <a:gd name="connsiteY3" fmla="*/ 6853720 h 6856997"/>
                  <a:gd name="connsiteX4" fmla="*/ 0 w 3732820"/>
                  <a:gd name="connsiteY4" fmla="*/ 6856997 h 6856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2820" h="6856997">
                    <a:moveTo>
                      <a:pt x="0" y="6856997"/>
                    </a:moveTo>
                    <a:lnTo>
                      <a:pt x="3052931" y="0"/>
                    </a:lnTo>
                    <a:lnTo>
                      <a:pt x="3732820" y="3404"/>
                    </a:lnTo>
                    <a:lnTo>
                      <a:pt x="682863" y="6853720"/>
                    </a:lnTo>
                    <a:lnTo>
                      <a:pt x="0" y="6856997"/>
                    </a:lnTo>
                    <a:close/>
                  </a:path>
                </a:pathLst>
              </a:custGeom>
              <a:solidFill>
                <a:srgbClr val="FFFFFF">
                  <a:alpha val="25000"/>
                </a:srgbClr>
              </a:solidFill>
              <a:ln w="12700">
                <a:miter lim="400000"/>
              </a:ln>
            </p:spPr>
            <p:txBody>
              <a:bodyPr wrap="square" lIns="25400" tIns="25400" rIns="25400" bIns="25400" anchor="ctr">
                <a:noAutofit/>
              </a:bodyPr>
              <a:lstStyle/>
              <a:p>
                <a:pPr algn="ctr">
                  <a:lnSpc>
                    <a:spcPct val="100000"/>
                  </a:lnSpc>
                  <a:defRPr sz="3200" cap="none" spc="0">
                    <a:solidFill>
                      <a:srgbClr val="FFFFFF"/>
                    </a:solidFill>
                    <a:latin typeface="Helvetica Light"/>
                    <a:ea typeface="Helvetica Light"/>
                    <a:cs typeface="Helvetica Light"/>
                    <a:sym typeface="Helvetica Light"/>
                  </a:defRPr>
                </a:pPr>
                <a:endParaRPr sz="1600" dirty="0">
                  <a:latin typeface="Segoe UI" panose="020B0502040204020203" pitchFamily="34" charset="0"/>
                  <a:cs typeface="Segoe UI" panose="020B0502040204020203" pitchFamily="34" charset="0"/>
                  <a:sym typeface="Segoe UI" panose="020B0502040204020203" pitchFamily="34" charset="0"/>
                </a:endParaRPr>
              </a:p>
            </p:txBody>
          </p:sp>
        </p:grpSp>
        <p:sp>
          <p:nvSpPr>
            <p:cNvPr id="20" name="Freeform 33">
              <a:extLst>
                <a:ext uri="{FF2B5EF4-FFF2-40B4-BE49-F238E27FC236}">
                  <a16:creationId xmlns:a16="http://schemas.microsoft.com/office/drawing/2014/main" xmlns="" id="{2F4A70C2-74E9-429A-B248-AE992C40250C}"/>
                </a:ext>
              </a:extLst>
            </p:cNvPr>
            <p:cNvSpPr/>
            <p:nvPr/>
          </p:nvSpPr>
          <p:spPr>
            <a:xfrm rot="1440000">
              <a:off x="-1246611" y="-1599841"/>
              <a:ext cx="5933469" cy="8933505"/>
            </a:xfrm>
            <a:custGeom>
              <a:avLst/>
              <a:gdLst>
                <a:gd name="connsiteX0" fmla="*/ 0 w 5933469"/>
                <a:gd name="connsiteY0" fmla="*/ 2641750 h 8933505"/>
                <a:gd name="connsiteX1" fmla="*/ 5933469 w 5933469"/>
                <a:gd name="connsiteY1" fmla="*/ 0 h 8933505"/>
                <a:gd name="connsiteX2" fmla="*/ 5933469 w 5933469"/>
                <a:gd name="connsiteY2" fmla="*/ 7538960 h 8933505"/>
                <a:gd name="connsiteX3" fmla="*/ 2801270 w 5933469"/>
                <a:gd name="connsiteY3" fmla="*/ 8933505 h 8933505"/>
                <a:gd name="connsiteX4" fmla="*/ 0 w 5933469"/>
                <a:gd name="connsiteY4" fmla="*/ 2641750 h 8933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3469" h="8933505">
                  <a:moveTo>
                    <a:pt x="0" y="2641750"/>
                  </a:moveTo>
                  <a:lnTo>
                    <a:pt x="5933469" y="0"/>
                  </a:lnTo>
                  <a:lnTo>
                    <a:pt x="5933469" y="7538960"/>
                  </a:lnTo>
                  <a:lnTo>
                    <a:pt x="2801270" y="8933505"/>
                  </a:lnTo>
                  <a:lnTo>
                    <a:pt x="0" y="2641750"/>
                  </a:lnTo>
                  <a:close/>
                </a:path>
              </a:pathLst>
            </a:cu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1" dirty="0">
                <a:solidFill>
                  <a:srgbClr val="FFFFFF"/>
                </a:solidFill>
                <a:latin typeface="Segoe UI" panose="020B0502040204020203" pitchFamily="34" charset="0"/>
                <a:ea typeface="Calibri"/>
                <a:cs typeface="Segoe UI" panose="020B0502040204020203" pitchFamily="34" charset="0"/>
                <a:sym typeface="Segoe UI" panose="020B0502040204020203" pitchFamily="34" charset="0"/>
              </a:endParaRPr>
            </a:p>
          </p:txBody>
        </p:sp>
      </p:grpSp>
      <p:sp>
        <p:nvSpPr>
          <p:cNvPr id="23" name="Freeform 46">
            <a:extLst>
              <a:ext uri="{FF2B5EF4-FFF2-40B4-BE49-F238E27FC236}">
                <a16:creationId xmlns:a16="http://schemas.microsoft.com/office/drawing/2014/main" xmlns="" id="{D3B43F4D-5D37-41C8-967E-DE35D89C276D}"/>
              </a:ext>
            </a:extLst>
          </p:cNvPr>
          <p:cNvSpPr/>
          <p:nvPr userDrawn="1"/>
        </p:nvSpPr>
        <p:spPr>
          <a:xfrm rot="10800000">
            <a:off x="7278133" y="-280322"/>
            <a:ext cx="5704392" cy="576887"/>
          </a:xfrm>
          <a:custGeom>
            <a:avLst/>
            <a:gdLst>
              <a:gd name="connsiteX0" fmla="*/ 2004385 w 2486630"/>
              <a:gd name="connsiteY0" fmla="*/ 1086172 h 1086172"/>
              <a:gd name="connsiteX1" fmla="*/ 0 w 2486630"/>
              <a:gd name="connsiteY1" fmla="*/ 1086172 h 1086172"/>
              <a:gd name="connsiteX2" fmla="*/ 0 w 2486630"/>
              <a:gd name="connsiteY2" fmla="*/ 0 h 1086172"/>
              <a:gd name="connsiteX3" fmla="*/ 2486630 w 2486630"/>
              <a:gd name="connsiteY3" fmla="*/ 0 h 1086172"/>
              <a:gd name="connsiteX4" fmla="*/ 2004385 w 2486630"/>
              <a:gd name="connsiteY4" fmla="*/ 1086172 h 1086172"/>
              <a:gd name="connsiteX0" fmla="*/ 5222147 w 5704392"/>
              <a:gd name="connsiteY0" fmla="*/ 1097747 h 1097747"/>
              <a:gd name="connsiteX1" fmla="*/ 3217762 w 5704392"/>
              <a:gd name="connsiteY1" fmla="*/ 1097747 h 1097747"/>
              <a:gd name="connsiteX2" fmla="*/ 0 w 5704392"/>
              <a:gd name="connsiteY2" fmla="*/ 0 h 1097747"/>
              <a:gd name="connsiteX3" fmla="*/ 5704392 w 5704392"/>
              <a:gd name="connsiteY3" fmla="*/ 11575 h 1097747"/>
              <a:gd name="connsiteX4" fmla="*/ 5222147 w 5704392"/>
              <a:gd name="connsiteY4" fmla="*/ 1097747 h 1097747"/>
              <a:gd name="connsiteX0" fmla="*/ 5233721 w 5715966"/>
              <a:gd name="connsiteY0" fmla="*/ 1097747 h 1097747"/>
              <a:gd name="connsiteX1" fmla="*/ 0 w 5715966"/>
              <a:gd name="connsiteY1" fmla="*/ 1086172 h 1097747"/>
              <a:gd name="connsiteX2" fmla="*/ 11574 w 5715966"/>
              <a:gd name="connsiteY2" fmla="*/ 0 h 1097747"/>
              <a:gd name="connsiteX3" fmla="*/ 5715966 w 5715966"/>
              <a:gd name="connsiteY3" fmla="*/ 11575 h 1097747"/>
              <a:gd name="connsiteX4" fmla="*/ 5233721 w 5715966"/>
              <a:gd name="connsiteY4" fmla="*/ 1097747 h 1097747"/>
              <a:gd name="connsiteX0" fmla="*/ 5222147 w 5704392"/>
              <a:gd name="connsiteY0" fmla="*/ 1097747 h 1097747"/>
              <a:gd name="connsiteX1" fmla="*/ 1 w 5704392"/>
              <a:gd name="connsiteY1" fmla="*/ 576886 h 1097747"/>
              <a:gd name="connsiteX2" fmla="*/ 0 w 5704392"/>
              <a:gd name="connsiteY2" fmla="*/ 0 h 1097747"/>
              <a:gd name="connsiteX3" fmla="*/ 5704392 w 5704392"/>
              <a:gd name="connsiteY3" fmla="*/ 11575 h 1097747"/>
              <a:gd name="connsiteX4" fmla="*/ 5222147 w 5704392"/>
              <a:gd name="connsiteY4" fmla="*/ 1097747 h 1097747"/>
              <a:gd name="connsiteX0" fmla="*/ 5453641 w 5704392"/>
              <a:gd name="connsiteY0" fmla="*/ 576887 h 576887"/>
              <a:gd name="connsiteX1" fmla="*/ 1 w 5704392"/>
              <a:gd name="connsiteY1" fmla="*/ 576886 h 576887"/>
              <a:gd name="connsiteX2" fmla="*/ 0 w 5704392"/>
              <a:gd name="connsiteY2" fmla="*/ 0 h 576887"/>
              <a:gd name="connsiteX3" fmla="*/ 5704392 w 5704392"/>
              <a:gd name="connsiteY3" fmla="*/ 11575 h 576887"/>
              <a:gd name="connsiteX4" fmla="*/ 5453641 w 5704392"/>
              <a:gd name="connsiteY4" fmla="*/ 576887 h 576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4392" h="576887">
                <a:moveTo>
                  <a:pt x="5453641" y="576887"/>
                </a:moveTo>
                <a:lnTo>
                  <a:pt x="1" y="576886"/>
                </a:lnTo>
                <a:cubicBezTo>
                  <a:pt x="1" y="384591"/>
                  <a:pt x="0" y="192295"/>
                  <a:pt x="0" y="0"/>
                </a:cubicBezTo>
                <a:lnTo>
                  <a:pt x="5704392" y="11575"/>
                </a:lnTo>
                <a:lnTo>
                  <a:pt x="5453641" y="576887"/>
                </a:lnTo>
                <a:close/>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6092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24" name="Freeform 32">
            <a:extLst>
              <a:ext uri="{FF2B5EF4-FFF2-40B4-BE49-F238E27FC236}">
                <a16:creationId xmlns:a16="http://schemas.microsoft.com/office/drawing/2014/main" xmlns="" id="{77B1CED2-1D3F-4296-9ACB-3B881881323E}"/>
              </a:ext>
            </a:extLst>
          </p:cNvPr>
          <p:cNvSpPr/>
          <p:nvPr userDrawn="1"/>
        </p:nvSpPr>
        <p:spPr>
          <a:xfrm>
            <a:off x="-297527" y="-141409"/>
            <a:ext cx="1280168" cy="2875304"/>
          </a:xfrm>
          <a:custGeom>
            <a:avLst/>
            <a:gdLst>
              <a:gd name="connsiteX0" fmla="*/ 0 w 1280168"/>
              <a:gd name="connsiteY0" fmla="*/ 0 h 2875304"/>
              <a:gd name="connsiteX1" fmla="*/ 1280168 w 1280168"/>
              <a:gd name="connsiteY1" fmla="*/ 0 h 2875304"/>
              <a:gd name="connsiteX2" fmla="*/ 0 w 1280168"/>
              <a:gd name="connsiteY2" fmla="*/ 2875304 h 2875304"/>
              <a:gd name="connsiteX3" fmla="*/ 0 w 1280168"/>
              <a:gd name="connsiteY3" fmla="*/ 0 h 2875304"/>
            </a:gdLst>
            <a:ahLst/>
            <a:cxnLst>
              <a:cxn ang="0">
                <a:pos x="connsiteX0" y="connsiteY0"/>
              </a:cxn>
              <a:cxn ang="0">
                <a:pos x="connsiteX1" y="connsiteY1"/>
              </a:cxn>
              <a:cxn ang="0">
                <a:pos x="connsiteX2" y="connsiteY2"/>
              </a:cxn>
              <a:cxn ang="0">
                <a:pos x="connsiteX3" y="connsiteY3"/>
              </a:cxn>
            </a:cxnLst>
            <a:rect l="l" t="t" r="r" b="b"/>
            <a:pathLst>
              <a:path w="1280168" h="2875304">
                <a:moveTo>
                  <a:pt x="0" y="0"/>
                </a:moveTo>
                <a:lnTo>
                  <a:pt x="1280168" y="0"/>
                </a:lnTo>
                <a:lnTo>
                  <a:pt x="0" y="2875304"/>
                </a:lnTo>
                <a:lnTo>
                  <a:pt x="0" y="0"/>
                </a:lnTo>
                <a:close/>
              </a:path>
            </a:pathLst>
          </a:custGeom>
          <a:solidFill>
            <a:schemeClr val="bg1">
              <a:lumMod val="65000"/>
              <a:alpha val="25000"/>
            </a:schemeClr>
          </a:solidFill>
          <a:ln w="12700">
            <a:miter lim="400000"/>
          </a:ln>
        </p:spPr>
        <p:txBody>
          <a:bodyPr wrap="square" lIns="25400" tIns="25400" rIns="25400" bIns="25400" anchor="ctr">
            <a:noAutofit/>
          </a:bodyPr>
          <a:lstStyle/>
          <a:p>
            <a:pPr algn="ctr">
              <a:lnSpc>
                <a:spcPct val="100000"/>
              </a:lnSpc>
              <a:defRPr sz="3200" cap="none" spc="0">
                <a:solidFill>
                  <a:srgbClr val="FFFFFF"/>
                </a:solidFill>
                <a:latin typeface="Helvetica Light"/>
                <a:ea typeface="Helvetica Light"/>
                <a:cs typeface="Helvetica Light"/>
                <a:sym typeface="Helvetica Light"/>
              </a:defRPr>
            </a:pPr>
            <a:endParaRPr sz="1600" dirty="0">
              <a:latin typeface="Segoe UI" panose="020B0502040204020203" pitchFamily="34" charset="0"/>
              <a:cs typeface="Segoe UI" panose="020B0502040204020203" pitchFamily="34" charset="0"/>
              <a:sym typeface="Segoe UI" panose="020B0502040204020203" pitchFamily="34" charset="0"/>
            </a:endParaRPr>
          </a:p>
        </p:txBody>
      </p:sp>
      <p:sp>
        <p:nvSpPr>
          <p:cNvPr id="25" name="Freeform 35">
            <a:extLst>
              <a:ext uri="{FF2B5EF4-FFF2-40B4-BE49-F238E27FC236}">
                <a16:creationId xmlns:a16="http://schemas.microsoft.com/office/drawing/2014/main" xmlns="" id="{8812DB66-5F00-45D0-9ED3-303428976F71}"/>
              </a:ext>
            </a:extLst>
          </p:cNvPr>
          <p:cNvSpPr/>
          <p:nvPr userDrawn="1"/>
        </p:nvSpPr>
        <p:spPr>
          <a:xfrm>
            <a:off x="-289367" y="-61877"/>
            <a:ext cx="875392" cy="1966164"/>
          </a:xfrm>
          <a:custGeom>
            <a:avLst/>
            <a:gdLst>
              <a:gd name="connsiteX0" fmla="*/ 0 w 875392"/>
              <a:gd name="connsiteY0" fmla="*/ 0 h 1966164"/>
              <a:gd name="connsiteX1" fmla="*/ 875392 w 875392"/>
              <a:gd name="connsiteY1" fmla="*/ 0 h 1966164"/>
              <a:gd name="connsiteX2" fmla="*/ 0 w 875392"/>
              <a:gd name="connsiteY2" fmla="*/ 1966164 h 1966164"/>
              <a:gd name="connsiteX3" fmla="*/ 0 w 875392"/>
              <a:gd name="connsiteY3" fmla="*/ 0 h 1966164"/>
            </a:gdLst>
            <a:ahLst/>
            <a:cxnLst>
              <a:cxn ang="0">
                <a:pos x="connsiteX0" y="connsiteY0"/>
              </a:cxn>
              <a:cxn ang="0">
                <a:pos x="connsiteX1" y="connsiteY1"/>
              </a:cxn>
              <a:cxn ang="0">
                <a:pos x="connsiteX2" y="connsiteY2"/>
              </a:cxn>
              <a:cxn ang="0">
                <a:pos x="connsiteX3" y="connsiteY3"/>
              </a:cxn>
            </a:cxnLst>
            <a:rect l="l" t="t" r="r" b="b"/>
            <a:pathLst>
              <a:path w="875392" h="1966164">
                <a:moveTo>
                  <a:pt x="0" y="0"/>
                </a:moveTo>
                <a:lnTo>
                  <a:pt x="875392" y="0"/>
                </a:lnTo>
                <a:lnTo>
                  <a:pt x="0" y="1966164"/>
                </a:lnTo>
                <a:lnTo>
                  <a:pt x="0" y="0"/>
                </a:lnTo>
                <a:close/>
              </a:path>
            </a:pathLst>
          </a:custGeom>
          <a:solidFill>
            <a:schemeClr val="bg2">
              <a:lumMod val="90000"/>
              <a:alpha val="81000"/>
            </a:schemeClr>
          </a:solidFill>
          <a:ln w="12700">
            <a:noFill/>
            <a:miter lim="400000"/>
          </a:ln>
        </p:spPr>
        <p:txBody>
          <a:bodyPr wrap="square" lIns="25400" tIns="25400" rIns="25400" bIns="25400" anchor="ctr">
            <a:noAutofit/>
          </a:bodyPr>
          <a:lstStyle/>
          <a:p>
            <a:pPr algn="ctr">
              <a:lnSpc>
                <a:spcPct val="100000"/>
              </a:lnSpc>
              <a:defRPr sz="3200" cap="none" spc="0">
                <a:solidFill>
                  <a:srgbClr val="FFFFFF"/>
                </a:solidFill>
                <a:latin typeface="Helvetica Light"/>
                <a:ea typeface="Helvetica Light"/>
                <a:cs typeface="Helvetica Light"/>
                <a:sym typeface="Helvetica Light"/>
              </a:defRPr>
            </a:pPr>
            <a:endParaRPr sz="1600" dirty="0">
              <a:latin typeface="Segoe UI" panose="020B0502040204020203" pitchFamily="34" charset="0"/>
              <a:cs typeface="Segoe UI" panose="020B0502040204020203" pitchFamily="34" charset="0"/>
              <a:sym typeface="Segoe UI" panose="020B0502040204020203" pitchFamily="34" charset="0"/>
            </a:endParaRPr>
          </a:p>
        </p:txBody>
      </p:sp>
      <p:sp>
        <p:nvSpPr>
          <p:cNvPr id="6" name="Text Placeholder 5">
            <a:extLst>
              <a:ext uri="{FF2B5EF4-FFF2-40B4-BE49-F238E27FC236}">
                <a16:creationId xmlns:a16="http://schemas.microsoft.com/office/drawing/2014/main" xmlns="" id="{9C409E56-12D0-49BF-A607-6E74C11E524F}"/>
              </a:ext>
            </a:extLst>
          </p:cNvPr>
          <p:cNvSpPr>
            <a:spLocks noGrp="1"/>
          </p:cNvSpPr>
          <p:nvPr>
            <p:ph type="body" sz="quarter" idx="10" hasCustomPrompt="1"/>
          </p:nvPr>
        </p:nvSpPr>
        <p:spPr>
          <a:xfrm>
            <a:off x="208949" y="3808332"/>
            <a:ext cx="3438070" cy="738664"/>
          </a:xfrm>
        </p:spPr>
        <p:txBody>
          <a:bodyPr wrap="square" lIns="0" tIns="0" rIns="0" bIns="0" anchor="b" anchorCtr="0">
            <a:spAutoFit/>
          </a:bodyPr>
          <a:lstStyle>
            <a:lvl1pPr marL="0" indent="0" algn="ctr">
              <a:lnSpc>
                <a:spcPct val="100000"/>
              </a:lnSpc>
              <a:buNone/>
              <a:defRPr sz="2400" b="1">
                <a:solidFill>
                  <a:schemeClr val="accent3"/>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OF THE PRESENTATION</a:t>
            </a:r>
          </a:p>
        </p:txBody>
      </p:sp>
      <p:sp>
        <p:nvSpPr>
          <p:cNvPr id="7" name="Text Placeholder 5">
            <a:extLst>
              <a:ext uri="{FF2B5EF4-FFF2-40B4-BE49-F238E27FC236}">
                <a16:creationId xmlns:a16="http://schemas.microsoft.com/office/drawing/2014/main" xmlns="" id="{A2B05A90-C33E-4329-864E-6B67C04C1DCA}"/>
              </a:ext>
            </a:extLst>
          </p:cNvPr>
          <p:cNvSpPr>
            <a:spLocks noGrp="1"/>
          </p:cNvSpPr>
          <p:nvPr>
            <p:ph type="body" sz="quarter" idx="11" hasCustomPrompt="1"/>
          </p:nvPr>
        </p:nvSpPr>
        <p:spPr>
          <a:xfrm>
            <a:off x="378090" y="4823012"/>
            <a:ext cx="3099788" cy="221599"/>
          </a:xfrm>
        </p:spPr>
        <p:txBody>
          <a:bodyPr wrap="square" lIns="0" tIns="0" rIns="0" bIns="0">
            <a:spAutoFit/>
          </a:bodyPr>
          <a:lstStyle>
            <a:lvl1pPr marL="0" indent="0" algn="ctr">
              <a:buNone/>
              <a:defRPr sz="1600" b="0">
                <a:solidFill>
                  <a:schemeClr val="tx1"/>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Sub Title</a:t>
            </a:r>
          </a:p>
        </p:txBody>
      </p:sp>
      <p:pic>
        <p:nvPicPr>
          <p:cNvPr id="27" name="Picture 26">
            <a:extLst>
              <a:ext uri="{FF2B5EF4-FFF2-40B4-BE49-F238E27FC236}">
                <a16:creationId xmlns:a16="http://schemas.microsoft.com/office/drawing/2014/main" xmlns="" id="{08CF9579-E2FD-4861-84D7-17384C686AF2}"/>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589041" y="818487"/>
            <a:ext cx="2961632" cy="2444936"/>
          </a:xfrm>
          <a:prstGeom prst="rect">
            <a:avLst/>
          </a:prstGeom>
        </p:spPr>
      </p:pic>
    </p:spTree>
    <p:extLst>
      <p:ext uri="{BB962C8B-B14F-4D97-AF65-F5344CB8AC3E}">
        <p14:creationId xmlns:p14="http://schemas.microsoft.com/office/powerpoint/2010/main" xmlns="" val="31329084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Biru">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xmlns="" id="{7A24F055-AA54-4325-9C71-F7532285A559}"/>
              </a:ext>
            </a:extLst>
          </p:cNvPr>
          <p:cNvGraphicFramePr>
            <a:graphicFrameLocks noChangeAspect="1"/>
          </p:cNvGraphicFramePr>
          <p:nvPr userDrawn="1">
            <p:custDataLst>
              <p:tags r:id="rId2"/>
            </p:custDataLst>
            <p:extLst>
              <p:ext uri="{D42A27DB-BD31-4B8C-83A1-F6EECF244321}">
                <p14:modId xmlns:p14="http://schemas.microsoft.com/office/powerpoint/2010/main" xmlns="" val="3086203790"/>
              </p:ext>
            </p:extLst>
          </p:nvPr>
        </p:nvGraphicFramePr>
        <p:xfrm>
          <a:off x="1588" y="1588"/>
          <a:ext cx="1587" cy="1587"/>
        </p:xfrm>
        <a:graphic>
          <a:graphicData uri="http://schemas.openxmlformats.org/presentationml/2006/ole">
            <p:oleObj spid="_x0000_s7418" name="think-cell Slide" r:id="rId5" imgW="360" imgH="360" progId="">
              <p:embed/>
            </p:oleObj>
          </a:graphicData>
        </a:graphic>
      </p:graphicFrame>
      <p:sp>
        <p:nvSpPr>
          <p:cNvPr id="3" name="Rectangle 2" hidden="1">
            <a:extLst>
              <a:ext uri="{FF2B5EF4-FFF2-40B4-BE49-F238E27FC236}">
                <a16:creationId xmlns:a16="http://schemas.microsoft.com/office/drawing/2014/main" xmlns="" id="{0F71B59C-E6B7-47FD-AB09-49CB615B30C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800" b="1" i="0" baseline="0" dirty="0">
              <a:latin typeface="Segoe UI" panose="020B0502040204020203" pitchFamily="34" charset="0"/>
              <a:ea typeface="+mj-ea"/>
              <a:cs typeface="Segoe UI" panose="020B0502040204020203" pitchFamily="34" charset="0"/>
              <a:sym typeface="Segoe UI" panose="020B0502040204020203" pitchFamily="34" charset="0"/>
            </a:endParaRPr>
          </a:p>
        </p:txBody>
      </p:sp>
      <p:pic>
        <p:nvPicPr>
          <p:cNvPr id="27" name="Picture 26">
            <a:extLst>
              <a:ext uri="{FF2B5EF4-FFF2-40B4-BE49-F238E27FC236}">
                <a16:creationId xmlns:a16="http://schemas.microsoft.com/office/drawing/2014/main" xmlns="" id="{2F49BF8B-77C5-4F9A-A475-221366A825D9}"/>
              </a:ext>
            </a:extLst>
          </p:cNvPr>
          <p:cNvPicPr>
            <a:picLocks noChangeAspect="1"/>
          </p:cNvPicPr>
          <p:nvPr userDrawn="1"/>
        </p:nvPicPr>
        <p:blipFill rotWithShape="1">
          <a:blip r:embed="rId6" cstate="print">
            <a:extLst>
              <a:ext uri="{28A0092B-C50C-407E-A947-70E740481C1C}">
                <a14:useLocalDpi xmlns:a14="http://schemas.microsoft.com/office/drawing/2010/main" xmlns="" val="0"/>
              </a:ext>
            </a:extLst>
          </a:blip>
          <a:srcRect/>
          <a:stretch/>
        </p:blipFill>
        <p:spPr>
          <a:xfrm>
            <a:off x="0" y="0"/>
            <a:ext cx="12192000" cy="1117600"/>
          </a:xfrm>
          <a:custGeom>
            <a:avLst/>
            <a:gdLst>
              <a:gd name="connsiteX0" fmla="*/ 0 w 12192000"/>
              <a:gd name="connsiteY0" fmla="*/ 0 h 1295400"/>
              <a:gd name="connsiteX1" fmla="*/ 12192000 w 12192000"/>
              <a:gd name="connsiteY1" fmla="*/ 0 h 1295400"/>
              <a:gd name="connsiteX2" fmla="*/ 12192000 w 12192000"/>
              <a:gd name="connsiteY2" fmla="*/ 1295400 h 1295400"/>
              <a:gd name="connsiteX3" fmla="*/ 0 w 12192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12192000" h="1295400">
                <a:moveTo>
                  <a:pt x="0" y="0"/>
                </a:moveTo>
                <a:lnTo>
                  <a:pt x="12192000" y="0"/>
                </a:lnTo>
                <a:lnTo>
                  <a:pt x="12192000" y="1295400"/>
                </a:lnTo>
                <a:lnTo>
                  <a:pt x="0" y="1295400"/>
                </a:lnTo>
                <a:close/>
              </a:path>
            </a:pathLst>
          </a:custGeom>
        </p:spPr>
      </p:pic>
      <p:sp>
        <p:nvSpPr>
          <p:cNvPr id="8" name="Rectangle 7">
            <a:extLst>
              <a:ext uri="{FF2B5EF4-FFF2-40B4-BE49-F238E27FC236}">
                <a16:creationId xmlns:a16="http://schemas.microsoft.com/office/drawing/2014/main" xmlns="" id="{F678B820-D9EA-4FF7-9A75-2502C95B4CB0}"/>
              </a:ext>
            </a:extLst>
          </p:cNvPr>
          <p:cNvSpPr/>
          <p:nvPr userDrawn="1"/>
        </p:nvSpPr>
        <p:spPr>
          <a:xfrm>
            <a:off x="7214746" y="3951216"/>
            <a:ext cx="184731" cy="307777"/>
          </a:xfrm>
          <a:prstGeom prst="rect">
            <a:avLst/>
          </a:prstGeom>
        </p:spPr>
        <p:txBody>
          <a:bodyPr wrap="none">
            <a:spAutoFit/>
          </a:bodyPr>
          <a:lstStyle/>
          <a:p>
            <a:pPr algn="ctr"/>
            <a:endParaRPr lang="id-ID" sz="1400" dirty="0">
              <a:solidFill>
                <a:schemeClr val="bg1"/>
              </a:solidFill>
              <a:latin typeface="Segoe UI" panose="020B0502040204020203" pitchFamily="34" charset="0"/>
              <a:cs typeface="Segoe UI" panose="020B0502040204020203" pitchFamily="34" charset="0"/>
              <a:sym typeface="Segoe UI" panose="020B0502040204020203" pitchFamily="34" charset="0"/>
            </a:endParaRPr>
          </a:p>
        </p:txBody>
      </p:sp>
      <p:sp>
        <p:nvSpPr>
          <p:cNvPr id="4" name="Text Placeholder 3">
            <a:extLst>
              <a:ext uri="{FF2B5EF4-FFF2-40B4-BE49-F238E27FC236}">
                <a16:creationId xmlns:a16="http://schemas.microsoft.com/office/drawing/2014/main" xmlns="" id="{B3A8D48C-FF00-466B-B54C-2DCF18712128}"/>
              </a:ext>
            </a:extLst>
          </p:cNvPr>
          <p:cNvSpPr>
            <a:spLocks noGrp="1"/>
          </p:cNvSpPr>
          <p:nvPr>
            <p:ph type="body" sz="quarter" idx="11"/>
          </p:nvPr>
        </p:nvSpPr>
        <p:spPr>
          <a:xfrm>
            <a:off x="323850" y="1462794"/>
            <a:ext cx="11520046" cy="793038"/>
          </a:xfrm>
        </p:spPr>
        <p:txBody>
          <a:bodyPr wrap="square">
            <a:spAutoFit/>
          </a:bodyPr>
          <a:lstStyle>
            <a:lvl1pPr>
              <a:defRPr>
                <a:latin typeface="Segoe UI" panose="020B0502040204020203" pitchFamily="34" charset="0"/>
                <a:cs typeface="Segoe UI" panose="020B0502040204020203" pitchFamily="34" charset="0"/>
                <a:sym typeface="Segoe UI" panose="020B0502040204020203" pitchFamily="34" charset="0"/>
              </a:defRPr>
            </a:lvl1pPr>
            <a:lvl2pPr>
              <a:defRPr>
                <a:latin typeface="Segoe UI" panose="020B0502040204020203" pitchFamily="34" charset="0"/>
                <a:cs typeface="Segoe UI" panose="020B0502040204020203" pitchFamily="34" charset="0"/>
                <a:sym typeface="Segoe UI" panose="020B0502040204020203" pitchFamily="34" charset="0"/>
              </a:defRPr>
            </a:lvl2pPr>
            <a:lvl3pPr>
              <a:defRPr>
                <a:latin typeface="Segoe UI" panose="020B0502040204020203" pitchFamily="34" charset="0"/>
                <a:cs typeface="Segoe UI" panose="020B0502040204020203" pitchFamily="34" charset="0"/>
                <a:sym typeface="Segoe UI" panose="020B0502040204020203" pitchFamily="34" charset="0"/>
              </a:defRPr>
            </a:lvl3pPr>
          </a:lstStyle>
          <a:p>
            <a:pPr lvl="0"/>
            <a:r>
              <a:rPr lang="en-US" dirty="0"/>
              <a:t>Edit Master text styles</a:t>
            </a:r>
          </a:p>
          <a:p>
            <a:pPr lvl="1"/>
            <a:r>
              <a:rPr lang="en-US" dirty="0"/>
              <a:t>Second level</a:t>
            </a:r>
          </a:p>
          <a:p>
            <a:pPr lvl="2"/>
            <a:r>
              <a:rPr lang="en-US" dirty="0"/>
              <a:t>Third level</a:t>
            </a:r>
          </a:p>
        </p:txBody>
      </p:sp>
      <p:sp>
        <p:nvSpPr>
          <p:cNvPr id="24" name="Rectangle 23">
            <a:extLst>
              <a:ext uri="{FF2B5EF4-FFF2-40B4-BE49-F238E27FC236}">
                <a16:creationId xmlns:a16="http://schemas.microsoft.com/office/drawing/2014/main" xmlns="" id="{18482693-4606-4D5B-AEEE-09F7803F3CF5}"/>
              </a:ext>
            </a:extLst>
          </p:cNvPr>
          <p:cNvSpPr/>
          <p:nvPr userDrawn="1"/>
        </p:nvSpPr>
        <p:spPr>
          <a:xfrm>
            <a:off x="0" y="0"/>
            <a:ext cx="12192000" cy="1117600"/>
          </a:xfrm>
          <a:prstGeom prst="rect">
            <a:avLst/>
          </a:prstGeom>
          <a:solidFill>
            <a:schemeClr val="accent4">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5" name="Title Placeholder 1">
            <a:extLst>
              <a:ext uri="{FF2B5EF4-FFF2-40B4-BE49-F238E27FC236}">
                <a16:creationId xmlns:a16="http://schemas.microsoft.com/office/drawing/2014/main" xmlns="" id="{3298787C-A7C8-4C5D-B4BF-2BA6DB36840F}"/>
              </a:ext>
            </a:extLst>
          </p:cNvPr>
          <p:cNvSpPr>
            <a:spLocks noGrp="1"/>
          </p:cNvSpPr>
          <p:nvPr>
            <p:ph type="title" hasCustomPrompt="1"/>
          </p:nvPr>
        </p:nvSpPr>
        <p:spPr>
          <a:xfrm>
            <a:off x="278377" y="343356"/>
            <a:ext cx="11635246" cy="430887"/>
          </a:xfrm>
          <a:prstGeom prst="rect">
            <a:avLst/>
          </a:prstGeom>
        </p:spPr>
        <p:txBody>
          <a:bodyPr vert="horz" wrap="square" lIns="0" tIns="0" rIns="0" bIns="0" rtlCol="0" anchor="ctr" anchorCtr="0">
            <a:spAutoFit/>
          </a:bodyPr>
          <a:lstStyle>
            <a:lvl1pPr>
              <a:lnSpc>
                <a:spcPct val="100000"/>
              </a:lnSpc>
              <a:defRPr sz="2800" b="1">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TITLE</a:t>
            </a:r>
            <a:endParaRPr lang="id-ID" dirty="0"/>
          </a:p>
        </p:txBody>
      </p:sp>
      <p:sp>
        <p:nvSpPr>
          <p:cNvPr id="2" name="Rectangle 1">
            <a:extLst>
              <a:ext uri="{FF2B5EF4-FFF2-40B4-BE49-F238E27FC236}">
                <a16:creationId xmlns:a16="http://schemas.microsoft.com/office/drawing/2014/main" xmlns="" id="{EDC79364-804E-494A-8885-A56A39F715AC}"/>
              </a:ext>
            </a:extLst>
          </p:cNvPr>
          <p:cNvSpPr/>
          <p:nvPr userDrawn="1"/>
        </p:nvSpPr>
        <p:spPr>
          <a:xfrm>
            <a:off x="0" y="6788790"/>
            <a:ext cx="4057174" cy="692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9" name="TextBox 8">
            <a:extLst>
              <a:ext uri="{FF2B5EF4-FFF2-40B4-BE49-F238E27FC236}">
                <a16:creationId xmlns:a16="http://schemas.microsoft.com/office/drawing/2014/main" xmlns="" id="{6841DC90-B65C-4E61-A1C1-E87FAC355AEA}"/>
              </a:ext>
            </a:extLst>
          </p:cNvPr>
          <p:cNvSpPr txBox="1"/>
          <p:nvPr userDrawn="1"/>
        </p:nvSpPr>
        <p:spPr>
          <a:xfrm>
            <a:off x="278377" y="6596950"/>
            <a:ext cx="222052" cy="153888"/>
          </a:xfrm>
          <a:prstGeom prst="rect">
            <a:avLst/>
          </a:prstGeom>
          <a:noFill/>
        </p:spPr>
        <p:txBody>
          <a:bodyPr wrap="square" lIns="0" tIns="0" rIns="0" bIns="0" rtlCol="0" anchor="ctr" anchorCtr="0">
            <a:spAutoFit/>
          </a:bodyPr>
          <a:lstStyle/>
          <a:p>
            <a:pPr algn="ctr"/>
            <a:fld id="{260E2A6B-A809-4840-BF14-8648BC0BDF87}" type="slidenum">
              <a:rPr lang="id-ID" sz="1000" b="0" smtClean="0">
                <a:solidFill>
                  <a:schemeClr val="tx1">
                    <a:lumMod val="50000"/>
                  </a:schemeClr>
                </a:solidFill>
                <a:latin typeface="Segoe UI" panose="020B0502040204020203" pitchFamily="34" charset="0"/>
                <a:cs typeface="Segoe UI" panose="020B0502040204020203" pitchFamily="34" charset="0"/>
                <a:sym typeface="Segoe UI" panose="020B0502040204020203" pitchFamily="34" charset="0"/>
              </a:rPr>
              <a:pPr algn="ctr"/>
              <a:t>‹#›</a:t>
            </a:fld>
            <a:endParaRPr lang="id-ID" sz="1000" b="0" dirty="0">
              <a:solidFill>
                <a:schemeClr val="tx1">
                  <a:lumMod val="50000"/>
                </a:schemeClr>
              </a:solidFill>
              <a:latin typeface="Segoe UI" panose="020B0502040204020203" pitchFamily="34" charset="0"/>
              <a:cs typeface="Segoe UI" panose="020B0502040204020203" pitchFamily="34" charset="0"/>
              <a:sym typeface="Segoe UI" panose="020B0502040204020203" pitchFamily="34" charset="0"/>
            </a:endParaRPr>
          </a:p>
        </p:txBody>
      </p:sp>
      <p:pic>
        <p:nvPicPr>
          <p:cNvPr id="16" name="Picture 15">
            <a:extLst>
              <a:ext uri="{FF2B5EF4-FFF2-40B4-BE49-F238E27FC236}">
                <a16:creationId xmlns:a16="http://schemas.microsoft.com/office/drawing/2014/main" xmlns="" id="{5F885F75-1C06-4BE3-AFE9-FFF8506E8C79}"/>
              </a:ext>
            </a:extLst>
          </p:cNvPr>
          <p:cNvPicPr>
            <a:picLocks noChangeAspect="1"/>
          </p:cNvPicPr>
          <p:nvPr userDrawn="1"/>
        </p:nvPicPr>
        <p:blipFill rotWithShape="1">
          <a:blip r:embed="rId7" cstate="print">
            <a:extLst>
              <a:ext uri="{28A0092B-C50C-407E-A947-70E740481C1C}">
                <a14:useLocalDpi xmlns:a14="http://schemas.microsoft.com/office/drawing/2010/main" xmlns="" val="0"/>
              </a:ext>
            </a:extLst>
          </a:blip>
          <a:srcRect/>
          <a:stretch/>
        </p:blipFill>
        <p:spPr>
          <a:xfrm>
            <a:off x="11698156" y="6450312"/>
            <a:ext cx="493844" cy="407688"/>
          </a:xfrm>
          <a:prstGeom prst="rect">
            <a:avLst/>
          </a:prstGeom>
        </p:spPr>
      </p:pic>
      <p:sp>
        <p:nvSpPr>
          <p:cNvPr id="28" name="Rectangle 27">
            <a:extLst>
              <a:ext uri="{FF2B5EF4-FFF2-40B4-BE49-F238E27FC236}">
                <a16:creationId xmlns:a16="http://schemas.microsoft.com/office/drawing/2014/main" xmlns="" id="{1C190F05-F27A-482E-BEA9-1098D3D1E4FF}"/>
              </a:ext>
            </a:extLst>
          </p:cNvPr>
          <p:cNvSpPr/>
          <p:nvPr userDrawn="1"/>
        </p:nvSpPr>
        <p:spPr>
          <a:xfrm>
            <a:off x="4033361" y="6788790"/>
            <a:ext cx="7640982" cy="692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xmlns="" val="339481118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accent3"/>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837D7410-283D-4342-ABDF-18F092D15522}"/>
              </a:ext>
            </a:extLst>
          </p:cNvPr>
          <p:cNvGraphicFramePr>
            <a:graphicFrameLocks noChangeAspect="1"/>
          </p:cNvGraphicFramePr>
          <p:nvPr userDrawn="1">
            <p:custDataLst>
              <p:tags r:id="rId2"/>
            </p:custDataLst>
            <p:extLst>
              <p:ext uri="{D42A27DB-BD31-4B8C-83A1-F6EECF244321}">
                <p14:modId xmlns:p14="http://schemas.microsoft.com/office/powerpoint/2010/main" xmlns="" val="3878233689"/>
              </p:ext>
            </p:extLst>
          </p:nvPr>
        </p:nvGraphicFramePr>
        <p:xfrm>
          <a:off x="1588" y="1588"/>
          <a:ext cx="1587" cy="1587"/>
        </p:xfrm>
        <a:graphic>
          <a:graphicData uri="http://schemas.openxmlformats.org/presentationml/2006/ole">
            <p:oleObj spid="_x0000_s17629" name="think-cell Slide" r:id="rId4" imgW="360" imgH="360" progId="">
              <p:embed/>
            </p:oleObj>
          </a:graphicData>
        </a:graphic>
      </p:graphicFrame>
    </p:spTree>
    <p:extLst>
      <p:ext uri="{BB962C8B-B14F-4D97-AF65-F5344CB8AC3E}">
        <p14:creationId xmlns:p14="http://schemas.microsoft.com/office/powerpoint/2010/main" xmlns="" val="35829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xmlns="" id="{852EAAE8-CCF3-4F96-9EDD-F18979507D10}"/>
              </a:ext>
            </a:extLst>
          </p:cNvPr>
          <p:cNvGraphicFramePr>
            <a:graphicFrameLocks noChangeAspect="1"/>
          </p:cNvGraphicFramePr>
          <p:nvPr userDrawn="1">
            <p:custDataLst>
              <p:tags r:id="rId7"/>
            </p:custDataLst>
            <p:extLst>
              <p:ext uri="{D42A27DB-BD31-4B8C-83A1-F6EECF244321}">
                <p14:modId xmlns:p14="http://schemas.microsoft.com/office/powerpoint/2010/main" xmlns="" val="1808585406"/>
              </p:ext>
            </p:extLst>
          </p:nvPr>
        </p:nvGraphicFramePr>
        <p:xfrm>
          <a:off x="1588" y="1588"/>
          <a:ext cx="1587" cy="1587"/>
        </p:xfrm>
        <a:graphic>
          <a:graphicData uri="http://schemas.openxmlformats.org/presentationml/2006/ole">
            <p:oleObj spid="_x0000_s1302" name="think-cell Slide" r:id="rId9" imgW="360" imgH="360" progId="">
              <p:embed/>
            </p:oleObj>
          </a:graphicData>
        </a:graphic>
      </p:graphicFrame>
      <p:sp>
        <p:nvSpPr>
          <p:cNvPr id="4" name="Rectangle 3" hidden="1">
            <a:extLst>
              <a:ext uri="{FF2B5EF4-FFF2-40B4-BE49-F238E27FC236}">
                <a16:creationId xmlns:a16="http://schemas.microsoft.com/office/drawing/2014/main" xmlns="" id="{39743EF4-D97E-4AA5-BB43-875271FDB592}"/>
              </a:ext>
            </a:extLst>
          </p:cNvPr>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000" b="1" i="0" baseline="0"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2" name="Title Placeholder 1"/>
          <p:cNvSpPr>
            <a:spLocks noGrp="1"/>
          </p:cNvSpPr>
          <p:nvPr>
            <p:ph type="title"/>
          </p:nvPr>
        </p:nvSpPr>
        <p:spPr>
          <a:xfrm>
            <a:off x="323849" y="365125"/>
            <a:ext cx="11544300" cy="415498"/>
          </a:xfrm>
          <a:prstGeom prst="rect">
            <a:avLst/>
          </a:prstGeom>
        </p:spPr>
        <p:txBody>
          <a:bodyPr vert="horz" wrap="square" lIns="0" tIns="0" rIns="0" bIns="0" rtlCol="0" anchor="t" anchorCtr="0">
            <a:spAutoFit/>
          </a:bodyPr>
          <a:lstStyle/>
          <a:p>
            <a:pPr lvl="0"/>
            <a:r>
              <a:rPr lang="en-US" dirty="0"/>
              <a:t>CLICK TO EDIT MASTER TITLE STYLE</a:t>
            </a:r>
            <a:endParaRPr lang="id-ID" dirty="0"/>
          </a:p>
        </p:txBody>
      </p:sp>
      <p:sp>
        <p:nvSpPr>
          <p:cNvPr id="3" name="Text Placeholder 2"/>
          <p:cNvSpPr>
            <a:spLocks noGrp="1"/>
          </p:cNvSpPr>
          <p:nvPr>
            <p:ph type="body" idx="1"/>
          </p:nvPr>
        </p:nvSpPr>
        <p:spPr>
          <a:xfrm>
            <a:off x="323850" y="1038225"/>
            <a:ext cx="11544299" cy="793038"/>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p:txBody>
      </p:sp>
      <p:sp>
        <p:nvSpPr>
          <p:cNvPr id="8" name="Footer Placeholder 4">
            <a:extLst>
              <a:ext uri="{FF2B5EF4-FFF2-40B4-BE49-F238E27FC236}">
                <a16:creationId xmlns:a16="http://schemas.microsoft.com/office/drawing/2014/main" xmlns="" id="{94569AB8-ED63-4791-8CFC-FBCFC48E8430}"/>
              </a:ext>
            </a:extLst>
          </p:cNvPr>
          <p:cNvSpPr txBox="1">
            <a:spLocks/>
          </p:cNvSpPr>
          <p:nvPr userDrawn="1"/>
        </p:nvSpPr>
        <p:spPr>
          <a:xfrm>
            <a:off x="4038600" y="7156450"/>
            <a:ext cx="4114800" cy="365125"/>
          </a:xfrm>
          <a:prstGeom prst="rect">
            <a:avLst/>
          </a:prstGeom>
        </p:spPr>
        <p:txBody>
          <a:bodyPr vert="horz" lIns="91440" tIns="45720" rIns="91440" bIns="4572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xmlns="" val="3261803009"/>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60" r:id="rId3"/>
    <p:sldLayoutId id="2147483656" r:id="rId4"/>
  </p:sldLayoutIdLst>
  <p:txStyles>
    <p:titleStyle>
      <a:lvl1pPr algn="l" defTabSz="914400" rtl="0" eaLnBrk="1" latinLnBrk="0" hangingPunct="1">
        <a:lnSpc>
          <a:spcPct val="90000"/>
        </a:lnSpc>
        <a:spcBef>
          <a:spcPct val="0"/>
        </a:spcBef>
        <a:buNone/>
        <a:defRPr lang="id-ID" sz="3000" b="1" kern="1200">
          <a:solidFill>
            <a:schemeClr val="tx1"/>
          </a:solidFill>
          <a:latin typeface="Segoe UI" panose="020B0502040204020203" pitchFamily="34" charset="0"/>
          <a:ea typeface="+mj-ea"/>
          <a:cs typeface="Segoe UI" panose="020B0502040204020203" pitchFamily="34" charset="0"/>
          <a:sym typeface="Segoe UI" panose="020B050204020402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561975" indent="-333375" algn="l" defTabSz="914400" rtl="0" eaLnBrk="1" latinLnBrk="0" hangingPunct="1">
        <a:lnSpc>
          <a:spcPct val="90000"/>
        </a:lnSpc>
        <a:spcBef>
          <a:spcPts val="500"/>
        </a:spcBef>
        <a:buClr>
          <a:schemeClr val="accent2"/>
        </a:buClr>
        <a:buFont typeface="Segoe UI Light" panose="020B0502040204020203" pitchFamily="34" charset="0"/>
        <a:buChar char="−"/>
        <a:defRPr sz="1600" kern="120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887413" indent="-307975" algn="l" defTabSz="914400" rtl="0" eaLnBrk="1" latinLnBrk="0" hangingPunct="1">
        <a:lnSpc>
          <a:spcPct val="90000"/>
        </a:lnSpc>
        <a:spcBef>
          <a:spcPts val="500"/>
        </a:spcBef>
        <a:buClr>
          <a:schemeClr val="accent2"/>
        </a:buClr>
        <a:buFont typeface="Arial" panose="020B0604020202020204" pitchFamily="34" charset="0"/>
        <a:buChar char="•"/>
        <a:tabLst>
          <a:tab pos="841375" algn="l"/>
        </a:tabLst>
        <a:defRPr sz="1600" kern="120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9.tiff"/><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8.jpeg"/><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5.jpeg"/><Relationship Id="rId2" Type="http://schemas.openxmlformats.org/officeDocument/2006/relationships/tags" Target="../tags/tag41.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6.jpeg"/><Relationship Id="rId2" Type="http://schemas.openxmlformats.org/officeDocument/2006/relationships/tags" Target="../tags/tag43.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46.xml"/><Relationship Id="rId7" Type="http://schemas.openxmlformats.org/officeDocument/2006/relationships/image" Target="../media/image17.jpeg"/><Relationship Id="rId2" Type="http://schemas.openxmlformats.org/officeDocument/2006/relationships/tags" Target="../tags/tag45.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21.xml"/><Relationship Id="rId4" Type="http://schemas.openxmlformats.org/officeDocument/2006/relationships/slideLayout" Target="../slideLayouts/slideLayout3.xml"/><Relationship Id="rId9" Type="http://schemas.openxmlformats.org/officeDocument/2006/relationships/image" Target="../media/image19.jpeg"/></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48.xml"/><Relationship Id="rId7" Type="http://schemas.openxmlformats.org/officeDocument/2006/relationships/image" Target="../media/image20.jpeg"/><Relationship Id="rId2" Type="http://schemas.openxmlformats.org/officeDocument/2006/relationships/tags" Target="../tags/tag47.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50.xml"/><Relationship Id="rId7" Type="http://schemas.openxmlformats.org/officeDocument/2006/relationships/image" Target="../media/image22.jpeg"/><Relationship Id="rId2" Type="http://schemas.openxmlformats.org/officeDocument/2006/relationships/tags" Target="../tags/tag49.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52.xml"/><Relationship Id="rId7" Type="http://schemas.openxmlformats.org/officeDocument/2006/relationships/image" Target="../media/image24.jpeg"/><Relationship Id="rId2" Type="http://schemas.openxmlformats.org/officeDocument/2006/relationships/tags" Target="../tags/tag51.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26.jpeg"/><Relationship Id="rId2" Type="http://schemas.openxmlformats.org/officeDocument/2006/relationships/tags" Target="../tags/tag53.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27.jpeg"/><Relationship Id="rId2" Type="http://schemas.openxmlformats.org/officeDocument/2006/relationships/tags" Target="../tags/tag55.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28.jpeg"/><Relationship Id="rId2" Type="http://schemas.openxmlformats.org/officeDocument/2006/relationships/tags" Target="../tags/tag57.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29.jpeg"/><Relationship Id="rId2" Type="http://schemas.openxmlformats.org/officeDocument/2006/relationships/tags" Target="../tags/tag59.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62.xml"/><Relationship Id="rId7" Type="http://schemas.openxmlformats.org/officeDocument/2006/relationships/image" Target="../media/image30.jpeg"/><Relationship Id="rId2" Type="http://schemas.openxmlformats.org/officeDocument/2006/relationships/tags" Target="../tags/tag61.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64.xml"/><Relationship Id="rId7" Type="http://schemas.openxmlformats.org/officeDocument/2006/relationships/image" Target="../media/image32.jpeg"/><Relationship Id="rId2" Type="http://schemas.openxmlformats.org/officeDocument/2006/relationships/tags" Target="../tags/tag63.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30.xml"/><Relationship Id="rId4" Type="http://schemas.openxmlformats.org/officeDocument/2006/relationships/slideLayout" Target="../slideLayouts/slideLayout3.xml"/><Relationship Id="rId9" Type="http://schemas.openxmlformats.org/officeDocument/2006/relationships/image" Target="../media/image34.jpeg"/></Relationships>
</file>

<file path=ppt/slides/_rels/slide3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66.xml"/><Relationship Id="rId7" Type="http://schemas.openxmlformats.org/officeDocument/2006/relationships/image" Target="../media/image35.jpeg"/><Relationship Id="rId2" Type="http://schemas.openxmlformats.org/officeDocument/2006/relationships/tags" Target="../tags/tag65.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notesSlide" Target="../notesSlides/notesSlide31.xml"/><Relationship Id="rId4" Type="http://schemas.openxmlformats.org/officeDocument/2006/relationships/slideLayout" Target="../slideLayouts/slideLayout3.xml"/><Relationship Id="rId9" Type="http://schemas.openxmlformats.org/officeDocument/2006/relationships/image" Target="../media/image37.jpeg"/></Relationships>
</file>

<file path=ppt/slides/_rels/slide3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tags" Target="../tags/tag68.xml"/><Relationship Id="rId7" Type="http://schemas.openxmlformats.org/officeDocument/2006/relationships/image" Target="../media/image38.jpeg"/><Relationship Id="rId2" Type="http://schemas.openxmlformats.org/officeDocument/2006/relationships/tags" Target="../tags/tag67.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32.xml"/><Relationship Id="rId4" Type="http://schemas.openxmlformats.org/officeDocument/2006/relationships/slideLayout" Target="../slideLayouts/slideLayout3.xml"/><Relationship Id="rId9" Type="http://schemas.openxmlformats.org/officeDocument/2006/relationships/image" Target="../media/image40.jpeg"/></Relationships>
</file>

<file path=ppt/slides/_rels/slide3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tags" Target="../tags/tag70.xml"/><Relationship Id="rId7" Type="http://schemas.openxmlformats.org/officeDocument/2006/relationships/image" Target="../media/image41.jpeg"/><Relationship Id="rId2" Type="http://schemas.openxmlformats.org/officeDocument/2006/relationships/tags" Target="../tags/tag69.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33.xml"/><Relationship Id="rId4" Type="http://schemas.openxmlformats.org/officeDocument/2006/relationships/slideLayout" Target="../slideLayouts/slideLayout3.xml"/><Relationship Id="rId9" Type="http://schemas.openxmlformats.org/officeDocument/2006/relationships/image" Target="../media/image43.jpeg"/></Relationships>
</file>

<file path=ppt/slides/_rels/slide3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tags" Target="../tags/tag72.xml"/><Relationship Id="rId7" Type="http://schemas.openxmlformats.org/officeDocument/2006/relationships/image" Target="../media/image44.jpeg"/><Relationship Id="rId2" Type="http://schemas.openxmlformats.org/officeDocument/2006/relationships/tags" Target="../tags/tag71.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34.xml"/><Relationship Id="rId4" Type="http://schemas.openxmlformats.org/officeDocument/2006/relationships/slideLayout" Target="../slideLayouts/slideLayout3.xml"/><Relationship Id="rId9" Type="http://schemas.openxmlformats.org/officeDocument/2006/relationships/image" Target="../media/image46.jpeg"/></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74.xml"/><Relationship Id="rId7" Type="http://schemas.openxmlformats.org/officeDocument/2006/relationships/image" Target="../media/image47.jpeg"/><Relationship Id="rId2" Type="http://schemas.openxmlformats.org/officeDocument/2006/relationships/tags" Target="../tags/tag73.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notesSlide" Target="../notesSlides/notesSlide35.xml"/><Relationship Id="rId4" Type="http://schemas.openxmlformats.org/officeDocument/2006/relationships/slideLayout" Target="../slideLayouts/slideLayout3.xml"/><Relationship Id="rId9" Type="http://schemas.openxmlformats.org/officeDocument/2006/relationships/image" Target="../media/image49.jpeg"/></Relationships>
</file>

<file path=ppt/slides/_rels/slide3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tags" Target="../tags/tag76.xml"/><Relationship Id="rId7" Type="http://schemas.openxmlformats.org/officeDocument/2006/relationships/image" Target="../media/image50.jpeg"/><Relationship Id="rId2" Type="http://schemas.openxmlformats.org/officeDocument/2006/relationships/tags" Target="../tags/tag75.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notesSlide" Target="../notesSlides/notesSlide36.xml"/><Relationship Id="rId4" Type="http://schemas.openxmlformats.org/officeDocument/2006/relationships/slideLayout" Target="../slideLayouts/slideLayout3.xml"/><Relationship Id="rId9" Type="http://schemas.openxmlformats.org/officeDocument/2006/relationships/image" Target="../media/image52.jpeg"/></Relationships>
</file>

<file path=ppt/slides/_rels/slide3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tags" Target="../tags/tag78.xml"/><Relationship Id="rId7" Type="http://schemas.openxmlformats.org/officeDocument/2006/relationships/image" Target="../media/image53.png"/><Relationship Id="rId2" Type="http://schemas.openxmlformats.org/officeDocument/2006/relationships/tags" Target="../tags/tag77.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notesSlide" Target="../notesSlides/notesSlide37.xml"/><Relationship Id="rId4" Type="http://schemas.openxmlformats.org/officeDocument/2006/relationships/slideLayout" Target="../slideLayouts/slideLayout3.xml"/><Relationship Id="rId9" Type="http://schemas.openxmlformats.org/officeDocument/2006/relationships/image" Target="../media/image55.jpeg"/></Relationships>
</file>

<file path=ppt/slides/_rels/slide3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tags" Target="../tags/tag80.xml"/><Relationship Id="rId7" Type="http://schemas.openxmlformats.org/officeDocument/2006/relationships/oleObject" Target="../embeddings/oleObject44.bin"/><Relationship Id="rId2" Type="http://schemas.openxmlformats.org/officeDocument/2006/relationships/tags" Target="../tags/tag79.xml"/><Relationship Id="rId1" Type="http://schemas.openxmlformats.org/officeDocument/2006/relationships/vmlDrawing" Target="../drawings/vmlDrawing43.vml"/><Relationship Id="rId6" Type="http://schemas.openxmlformats.org/officeDocument/2006/relationships/oleObject" Target="../embeddings/oleObject43.bin"/><Relationship Id="rId5" Type="http://schemas.openxmlformats.org/officeDocument/2006/relationships/notesSlide" Target="../notesSlides/notesSlide38.xml"/><Relationship Id="rId4" Type="http://schemas.openxmlformats.org/officeDocument/2006/relationships/slideLayout" Target="../slideLayouts/slideLayout3.xml"/><Relationship Id="rId9" Type="http://schemas.openxmlformats.org/officeDocument/2006/relationships/oleObject" Target="../embeddings/oleObject45.bin"/></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12.xml"/><Relationship Id="rId7" Type="http://schemas.openxmlformats.org/officeDocument/2006/relationships/image" Target="../media/image10.jpe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3.xml"/><Relationship Id="rId10" Type="http://schemas.openxmlformats.org/officeDocument/2006/relationships/image" Target="../media/image13.jpeg"/><Relationship Id="rId4" Type="http://schemas.openxmlformats.org/officeDocument/2006/relationships/slideLayout" Target="../slideLayouts/slideLayout3.xml"/><Relationship Id="rId9" Type="http://schemas.openxmlformats.org/officeDocument/2006/relationships/image" Target="../media/image12.jpeg"/></Relationships>
</file>

<file path=ppt/slides/_rels/slide40.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tags" Target="../tags/tag82.xml"/><Relationship Id="rId7" Type="http://schemas.openxmlformats.org/officeDocument/2006/relationships/image" Target="../media/image59.emf"/><Relationship Id="rId2" Type="http://schemas.openxmlformats.org/officeDocument/2006/relationships/tags" Target="../tags/tag81.xml"/><Relationship Id="rId1" Type="http://schemas.openxmlformats.org/officeDocument/2006/relationships/vmlDrawing" Target="../drawings/vmlDrawing44.vml"/><Relationship Id="rId6" Type="http://schemas.openxmlformats.org/officeDocument/2006/relationships/oleObject" Target="../embeddings/oleObject46.bin"/><Relationship Id="rId5" Type="http://schemas.openxmlformats.org/officeDocument/2006/relationships/notesSlide" Target="../notesSlides/notesSlide39.xml"/><Relationship Id="rId4"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tags" Target="../tags/tag84.xml"/><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tags" Target="../tags/tag83.xml"/><Relationship Id="rId16" Type="http://schemas.openxmlformats.org/officeDocument/2006/relationships/image" Target="../media/image70.jpeg"/><Relationship Id="rId1" Type="http://schemas.openxmlformats.org/officeDocument/2006/relationships/vmlDrawing" Target="../drawings/vmlDrawing45.vml"/><Relationship Id="rId6" Type="http://schemas.openxmlformats.org/officeDocument/2006/relationships/oleObject" Target="../embeddings/oleObject47.bin"/><Relationship Id="rId11" Type="http://schemas.openxmlformats.org/officeDocument/2006/relationships/image" Target="../media/image65.jpeg"/><Relationship Id="rId5" Type="http://schemas.openxmlformats.org/officeDocument/2006/relationships/notesSlide" Target="../notesSlides/notesSlide40.xml"/><Relationship Id="rId15" Type="http://schemas.openxmlformats.org/officeDocument/2006/relationships/image" Target="../media/image69.png"/><Relationship Id="rId10" Type="http://schemas.openxmlformats.org/officeDocument/2006/relationships/image" Target="../media/image64.jpeg"/><Relationship Id="rId4" Type="http://schemas.openxmlformats.org/officeDocument/2006/relationships/slideLayout" Target="../slideLayouts/slideLayout3.xml"/><Relationship Id="rId9" Type="http://schemas.openxmlformats.org/officeDocument/2006/relationships/image" Target="../media/image63.jpeg"/><Relationship Id="rId14" Type="http://schemas.openxmlformats.org/officeDocument/2006/relationships/image" Target="../media/image68.gif"/></Relationships>
</file>

<file path=ppt/slides/_rels/slide42.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tags" Target="../tags/tag86.xml"/><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tags" Target="../tags/tag85.xml"/><Relationship Id="rId1" Type="http://schemas.openxmlformats.org/officeDocument/2006/relationships/vmlDrawing" Target="../drawings/vmlDrawing46.vml"/><Relationship Id="rId6" Type="http://schemas.openxmlformats.org/officeDocument/2006/relationships/oleObject" Target="../embeddings/oleObject48.bin"/><Relationship Id="rId11" Type="http://schemas.openxmlformats.org/officeDocument/2006/relationships/image" Target="../media/image77.png"/><Relationship Id="rId5" Type="http://schemas.openxmlformats.org/officeDocument/2006/relationships/notesSlide" Target="../notesSlides/notesSlide41.xml"/><Relationship Id="rId10" Type="http://schemas.openxmlformats.org/officeDocument/2006/relationships/image" Target="../media/image76.gif"/><Relationship Id="rId4" Type="http://schemas.openxmlformats.org/officeDocument/2006/relationships/slideLayout" Target="../slideLayouts/slideLayout3.xml"/><Relationship Id="rId9" Type="http://schemas.openxmlformats.org/officeDocument/2006/relationships/image" Target="../media/image75.png"/><Relationship Id="rId14" Type="http://schemas.openxmlformats.org/officeDocument/2006/relationships/image" Target="../media/image80.png"/></Relationships>
</file>

<file path=ppt/slides/_rels/slide4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tags" Target="../tags/tag88.xml"/><Relationship Id="rId7" Type="http://schemas.openxmlformats.org/officeDocument/2006/relationships/image" Target="../media/image81.png"/><Relationship Id="rId2" Type="http://schemas.openxmlformats.org/officeDocument/2006/relationships/tags" Target="../tags/tag87.xml"/><Relationship Id="rId1" Type="http://schemas.openxmlformats.org/officeDocument/2006/relationships/vmlDrawing" Target="../drawings/vmlDrawing47.vml"/><Relationship Id="rId6" Type="http://schemas.openxmlformats.org/officeDocument/2006/relationships/oleObject" Target="../embeddings/oleObject49.bin"/><Relationship Id="rId5" Type="http://schemas.openxmlformats.org/officeDocument/2006/relationships/notesSlide" Target="../notesSlides/notesSlide42.xml"/><Relationship Id="rId10" Type="http://schemas.openxmlformats.org/officeDocument/2006/relationships/image" Target="../media/image84.png"/><Relationship Id="rId4" Type="http://schemas.openxmlformats.org/officeDocument/2006/relationships/slideLayout" Target="../slideLayouts/slideLayout3.xml"/><Relationship Id="rId9" Type="http://schemas.openxmlformats.org/officeDocument/2006/relationships/image" Target="../media/image83.jpeg"/></Relationships>
</file>

<file path=ppt/slides/_rels/slide44.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tags" Target="../tags/tag90.xml"/><Relationship Id="rId7" Type="http://schemas.openxmlformats.org/officeDocument/2006/relationships/image" Target="../media/image85.png"/><Relationship Id="rId2" Type="http://schemas.openxmlformats.org/officeDocument/2006/relationships/tags" Target="../tags/tag89.xml"/><Relationship Id="rId1" Type="http://schemas.openxmlformats.org/officeDocument/2006/relationships/vmlDrawing" Target="../drawings/vmlDrawing48.vml"/><Relationship Id="rId6" Type="http://schemas.openxmlformats.org/officeDocument/2006/relationships/oleObject" Target="../embeddings/oleObject50.bin"/><Relationship Id="rId5" Type="http://schemas.openxmlformats.org/officeDocument/2006/relationships/notesSlide" Target="../notesSlides/notesSlide43.xml"/><Relationship Id="rId4"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3" Type="http://schemas.openxmlformats.org/officeDocument/2006/relationships/image" Target="../media/image84.svg"/><Relationship Id="rId3" Type="http://schemas.openxmlformats.org/officeDocument/2006/relationships/tags" Target="../tags/tag92.xml"/><Relationship Id="rId7" Type="http://schemas.openxmlformats.org/officeDocument/2006/relationships/image" Target="../media/image87.png"/><Relationship Id="rId12" Type="http://schemas.openxmlformats.org/officeDocument/2006/relationships/image" Target="../media/image89.png"/><Relationship Id="rId2" Type="http://schemas.openxmlformats.org/officeDocument/2006/relationships/tags" Target="../tags/tag91.xml"/><Relationship Id="rId1" Type="http://schemas.openxmlformats.org/officeDocument/2006/relationships/vmlDrawing" Target="../drawings/vmlDrawing49.vml"/><Relationship Id="rId6" Type="http://schemas.openxmlformats.org/officeDocument/2006/relationships/oleObject" Target="../embeddings/oleObject51.bin"/><Relationship Id="rId11" Type="http://schemas.openxmlformats.org/officeDocument/2006/relationships/image" Target="../media/image82.svg"/><Relationship Id="rId5" Type="http://schemas.openxmlformats.org/officeDocument/2006/relationships/notesSlide" Target="../notesSlides/notesSlide44.xml"/><Relationship Id="rId10" Type="http://schemas.openxmlformats.org/officeDocument/2006/relationships/image" Target="../media/image88.png"/><Relationship Id="rId4" Type="http://schemas.openxmlformats.org/officeDocument/2006/relationships/slideLayout" Target="../slideLayouts/slideLayout3.xml"/><Relationship Id="rId9" Type="http://schemas.openxmlformats.org/officeDocument/2006/relationships/image" Target="../media/image80.svg"/></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4.jpeg"/><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vmlDrawing" Target="../drawings/vmlDrawing11.vml"/><Relationship Id="rId5" Type="http://schemas.openxmlformats.org/officeDocument/2006/relationships/oleObject" Target="../embeddings/oleObject11.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vmlDrawing" Target="../drawings/vmlDrawing12.vml"/><Relationship Id="rId5" Type="http://schemas.openxmlformats.org/officeDocument/2006/relationships/oleObject" Target="../embeddings/oleObject12.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0250D68-DFE4-4705-9279-B64010D0CED6}"/>
              </a:ext>
            </a:extLst>
          </p:cNvPr>
          <p:cNvSpPr>
            <a:spLocks noGrp="1"/>
          </p:cNvSpPr>
          <p:nvPr>
            <p:ph type="body" sz="quarter" idx="10"/>
          </p:nvPr>
        </p:nvSpPr>
        <p:spPr>
          <a:xfrm>
            <a:off x="67739" y="3894015"/>
            <a:ext cx="3720490" cy="1146468"/>
          </a:xfrm>
        </p:spPr>
        <p:txBody>
          <a:bodyPr wrap="square" lIns="19050" tIns="19050" rIns="19050" bIns="19050"/>
          <a:lstStyle/>
          <a:p>
            <a:r>
              <a:rPr lang="en-US" dirty="0"/>
              <a:t>INSPECTION </a:t>
            </a:r>
            <a:br>
              <a:rPr lang="en-US" dirty="0"/>
            </a:br>
            <a:r>
              <a:rPr lang="en-US" dirty="0"/>
              <a:t>THROUGH INNOVATION &amp; TECHNOLOGY</a:t>
            </a:r>
          </a:p>
        </p:txBody>
      </p:sp>
      <p:sp>
        <p:nvSpPr>
          <p:cNvPr id="3" name="Text Placeholder 2">
            <a:extLst>
              <a:ext uri="{FF2B5EF4-FFF2-40B4-BE49-F238E27FC236}">
                <a16:creationId xmlns:a16="http://schemas.microsoft.com/office/drawing/2014/main" xmlns="" id="{87B0B10A-8C8D-4DBC-9FE7-ABB96F052429}"/>
              </a:ext>
            </a:extLst>
          </p:cNvPr>
          <p:cNvSpPr>
            <a:spLocks noGrp="1"/>
          </p:cNvSpPr>
          <p:nvPr>
            <p:ph type="body" sz="quarter" idx="11"/>
          </p:nvPr>
        </p:nvSpPr>
        <p:spPr>
          <a:xfrm>
            <a:off x="378090" y="5316497"/>
            <a:ext cx="3099788" cy="481670"/>
          </a:xfrm>
        </p:spPr>
        <p:txBody>
          <a:bodyPr wrap="square" lIns="19050" tIns="19050" rIns="19050" bIns="19050"/>
          <a:lstStyle/>
          <a:p>
            <a:r>
              <a:rPr lang="en-US" dirty="0"/>
              <a:t>An ISO 9001:2015 Certified Company</a:t>
            </a:r>
          </a:p>
        </p:txBody>
      </p:sp>
    </p:spTree>
    <p:extLst>
      <p:ext uri="{BB962C8B-B14F-4D97-AF65-F5344CB8AC3E}">
        <p14:creationId xmlns:p14="http://schemas.microsoft.com/office/powerpoint/2010/main" xmlns="" val="891882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3AC0EFA-3ACD-4003-B0D5-BCD3190046C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p:oleObj spid="_x0000_s96293" name="think-cell Slide" r:id="rId6" imgW="360" imgH="360" progId="">
              <p:embed/>
            </p:oleObj>
          </a:graphicData>
        </a:graphic>
      </p:graphicFrame>
      <p:sp>
        <p:nvSpPr>
          <p:cNvPr id="2" name="Rectangle 1" hidden="1">
            <a:extLst>
              <a:ext uri="{FF2B5EF4-FFF2-40B4-BE49-F238E27FC236}">
                <a16:creationId xmlns:a16="http://schemas.microsoft.com/office/drawing/2014/main" xmlns="" id="{FB88524B-E790-4B8C-937C-B560751134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5" y="343356"/>
            <a:ext cx="11635246" cy="430887"/>
          </a:xfrm>
        </p:spPr>
        <p:txBody>
          <a:bodyPr/>
          <a:lstStyle/>
          <a:p>
            <a:r>
              <a:rPr lang="en-US" dirty="0">
                <a:sym typeface="Segoe UI" panose="020B0502040204020203" pitchFamily="34" charset="0"/>
              </a:rPr>
              <a:t>SOME MAJOR ADVANCED NDT PROJECTS DONE IN THE PAST</a:t>
            </a:r>
          </a:p>
        </p:txBody>
      </p:sp>
      <p:graphicFrame>
        <p:nvGraphicFramePr>
          <p:cNvPr id="77" name="Table 76">
            <a:extLst>
              <a:ext uri="{FF2B5EF4-FFF2-40B4-BE49-F238E27FC236}">
                <a16:creationId xmlns:a16="http://schemas.microsoft.com/office/drawing/2014/main" xmlns="" id="{E885239E-FAE9-42C4-902D-D6A0F8A6C561}"/>
              </a:ext>
            </a:extLst>
          </p:cNvPr>
          <p:cNvGraphicFramePr>
            <a:graphicFrameLocks noGrp="1"/>
          </p:cNvGraphicFramePr>
          <p:nvPr>
            <p:extLst>
              <p:ext uri="{D42A27DB-BD31-4B8C-83A1-F6EECF244321}">
                <p14:modId xmlns:p14="http://schemas.microsoft.com/office/powerpoint/2010/main" xmlns="" val="2339892726"/>
              </p:ext>
            </p:extLst>
          </p:nvPr>
        </p:nvGraphicFramePr>
        <p:xfrm>
          <a:off x="278375" y="1193808"/>
          <a:ext cx="11635246" cy="5130789"/>
        </p:xfrm>
        <a:graphic>
          <a:graphicData uri="http://schemas.openxmlformats.org/drawingml/2006/table">
            <a:tbl>
              <a:tblPr/>
              <a:tblGrid>
                <a:gridCol w="613726">
                  <a:extLst>
                    <a:ext uri="{9D8B030D-6E8A-4147-A177-3AD203B41FA5}">
                      <a16:colId xmlns:a16="http://schemas.microsoft.com/office/drawing/2014/main" xmlns="" val="20000"/>
                    </a:ext>
                  </a:extLst>
                </a:gridCol>
                <a:gridCol w="1557801">
                  <a:extLst>
                    <a:ext uri="{9D8B030D-6E8A-4147-A177-3AD203B41FA5}">
                      <a16:colId xmlns:a16="http://schemas.microsoft.com/office/drawing/2014/main" xmlns="" val="20001"/>
                    </a:ext>
                  </a:extLst>
                </a:gridCol>
                <a:gridCol w="2680897">
                  <a:extLst>
                    <a:ext uri="{9D8B030D-6E8A-4147-A177-3AD203B41FA5}">
                      <a16:colId xmlns:a16="http://schemas.microsoft.com/office/drawing/2014/main" xmlns="" val="20002"/>
                    </a:ext>
                  </a:extLst>
                </a:gridCol>
                <a:gridCol w="2006600">
                  <a:extLst>
                    <a:ext uri="{9D8B030D-6E8A-4147-A177-3AD203B41FA5}">
                      <a16:colId xmlns:a16="http://schemas.microsoft.com/office/drawing/2014/main" xmlns="" val="20003"/>
                    </a:ext>
                  </a:extLst>
                </a:gridCol>
                <a:gridCol w="4776222">
                  <a:extLst>
                    <a:ext uri="{9D8B030D-6E8A-4147-A177-3AD203B41FA5}">
                      <a16:colId xmlns:a16="http://schemas.microsoft.com/office/drawing/2014/main" xmlns="" val="20004"/>
                    </a:ext>
                  </a:extLst>
                </a:gridCol>
              </a:tblGrid>
              <a:tr h="337319">
                <a:tc>
                  <a:txBody>
                    <a:bodyPr/>
                    <a:lstStyle/>
                    <a:p>
                      <a:pPr algn="ctr" rtl="0" fontAlgn="t"/>
                      <a:r>
                        <a:rPr lang="en-IN" sz="1200" b="1" i="0" u="none" strike="noStrike" dirty="0" err="1">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Sr.No</a:t>
                      </a:r>
                      <a:endPar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635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Period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Client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Location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Description</a:t>
                      </a:r>
                    </a:p>
                  </a:txBody>
                  <a:tcPr anchor="ctr">
                    <a:lnL w="3175"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479347">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pt-BR"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Mar </a:t>
                      </a:r>
                      <a:r>
                        <a:rPr lang="pt-BR"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13 – Apr 13</a:t>
                      </a:r>
                      <a:endParaRPr lang="pt-BR"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ORYX</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Qatar Shutdown job</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Supply of </a:t>
                      </a: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40 No's of NDT Technicians</a:t>
                      </a: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a:t>
                      </a: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a:t>
                      </a:r>
                      <a:r>
                        <a:rPr lang="en-US"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for Shutdown job</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479347">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May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13 – Dec 13</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Zamil</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Saudi </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Aramco</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Project)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Saudi Arabia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TOFD &amp; Phased array inspection of Longitudinal &amp; Circumferential weld seams and Nozzles of various Pressure Vessels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79347">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Nov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13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Nov 13</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Daleel</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Petroleum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Oman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Pipeline In-service Inspection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of 16</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pipeline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at </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Bushra</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Oman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79347">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Nov 13 – Dec 13</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Qatar Petroleum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Qatar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Sub Sea Corrosion Mapping (P-Scan) using RMS2 and Hydroform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Corrosion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Mapping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79347">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Jan</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14 – Jan 14</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Applus</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Velosi</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Oman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X-mas Tree inspection to verify for clad bonding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79347">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Feb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14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Feb 14</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Applus</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Velosi</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Oman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MFL Scanning of 19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Storage</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Tank</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79347">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Mar</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14 – Apr 14</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Applus</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Velosi</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Ras Gas, Qatar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Supply of 60 No's Multi Skilled  NDT technicians for Shutdown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job</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479347">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Apr 14 – May 14</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Applus</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Velosi</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Ras Gas, Qatar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Supply of </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5 No's of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Tubing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Inspector who have experience in MS5800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Olympus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(ECT, RFET, IRIS)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479347">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19</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Jun 14 – July 14</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Dyna</a:t>
                      </a:r>
                      <a:r>
                        <a:rPr lang="en-IN" sz="1200" b="0" i="0" u="none" strike="noStrike" baseline="0"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quest</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Energy Limited</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Nigeria, Port Harcourt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Corrosion Mapping on 8’’ Imo R1 to Imo R CS &amp; 6” Imo R1 to Imo R1 Tie in MF At Imo Rivers Nigeria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for Shell Corporation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479347">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20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Nov</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14 – Dec 14</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Equate Company</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Kuwait</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PAUT, Tubing Inspection &amp;  Boroscopy  Services</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845373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3AC0EFA-3ACD-4003-B0D5-BCD3190046C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p:oleObj spid="_x0000_s97318" name="think-cell Slide" r:id="rId6" imgW="360" imgH="360" progId="">
              <p:embed/>
            </p:oleObj>
          </a:graphicData>
        </a:graphic>
      </p:graphicFrame>
      <p:sp>
        <p:nvSpPr>
          <p:cNvPr id="2" name="Rectangle 1" hidden="1">
            <a:extLst>
              <a:ext uri="{FF2B5EF4-FFF2-40B4-BE49-F238E27FC236}">
                <a16:creationId xmlns:a16="http://schemas.microsoft.com/office/drawing/2014/main" xmlns="" id="{FB88524B-E790-4B8C-937C-B560751134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5" y="343356"/>
            <a:ext cx="11635246" cy="430887"/>
          </a:xfrm>
        </p:spPr>
        <p:txBody>
          <a:bodyPr/>
          <a:lstStyle/>
          <a:p>
            <a:r>
              <a:rPr lang="en-US" dirty="0">
                <a:sym typeface="Segoe UI" panose="020B0502040204020203" pitchFamily="34" charset="0"/>
              </a:rPr>
              <a:t>SOME MAJOR ADVANCED NDT PROJECTS DONE IN THE PAST</a:t>
            </a:r>
          </a:p>
        </p:txBody>
      </p:sp>
      <p:graphicFrame>
        <p:nvGraphicFramePr>
          <p:cNvPr id="77" name="Table 76">
            <a:extLst>
              <a:ext uri="{FF2B5EF4-FFF2-40B4-BE49-F238E27FC236}">
                <a16:creationId xmlns:a16="http://schemas.microsoft.com/office/drawing/2014/main" xmlns="" id="{E885239E-FAE9-42C4-902D-D6A0F8A6C561}"/>
              </a:ext>
            </a:extLst>
          </p:cNvPr>
          <p:cNvGraphicFramePr>
            <a:graphicFrameLocks noGrp="1"/>
          </p:cNvGraphicFramePr>
          <p:nvPr>
            <p:extLst>
              <p:ext uri="{D42A27DB-BD31-4B8C-83A1-F6EECF244321}">
                <p14:modId xmlns:p14="http://schemas.microsoft.com/office/powerpoint/2010/main" xmlns="" val="3315701370"/>
              </p:ext>
            </p:extLst>
          </p:nvPr>
        </p:nvGraphicFramePr>
        <p:xfrm>
          <a:off x="278375" y="1193808"/>
          <a:ext cx="11635246" cy="5130789"/>
        </p:xfrm>
        <a:graphic>
          <a:graphicData uri="http://schemas.openxmlformats.org/drawingml/2006/table">
            <a:tbl>
              <a:tblPr/>
              <a:tblGrid>
                <a:gridCol w="613726">
                  <a:extLst>
                    <a:ext uri="{9D8B030D-6E8A-4147-A177-3AD203B41FA5}">
                      <a16:colId xmlns:a16="http://schemas.microsoft.com/office/drawing/2014/main" xmlns="" val="20000"/>
                    </a:ext>
                  </a:extLst>
                </a:gridCol>
                <a:gridCol w="1445657">
                  <a:extLst>
                    <a:ext uri="{9D8B030D-6E8A-4147-A177-3AD203B41FA5}">
                      <a16:colId xmlns:a16="http://schemas.microsoft.com/office/drawing/2014/main" xmlns="" val="20001"/>
                    </a:ext>
                  </a:extLst>
                </a:gridCol>
                <a:gridCol w="2793041">
                  <a:extLst>
                    <a:ext uri="{9D8B030D-6E8A-4147-A177-3AD203B41FA5}">
                      <a16:colId xmlns:a16="http://schemas.microsoft.com/office/drawing/2014/main" xmlns="" val="20002"/>
                    </a:ext>
                  </a:extLst>
                </a:gridCol>
                <a:gridCol w="2006600">
                  <a:extLst>
                    <a:ext uri="{9D8B030D-6E8A-4147-A177-3AD203B41FA5}">
                      <a16:colId xmlns:a16="http://schemas.microsoft.com/office/drawing/2014/main" xmlns="" val="20003"/>
                    </a:ext>
                  </a:extLst>
                </a:gridCol>
                <a:gridCol w="4776222">
                  <a:extLst>
                    <a:ext uri="{9D8B030D-6E8A-4147-A177-3AD203B41FA5}">
                      <a16:colId xmlns:a16="http://schemas.microsoft.com/office/drawing/2014/main" xmlns="" val="20004"/>
                    </a:ext>
                  </a:extLst>
                </a:gridCol>
              </a:tblGrid>
              <a:tr h="337319">
                <a:tc>
                  <a:txBody>
                    <a:bodyPr/>
                    <a:lstStyle/>
                    <a:p>
                      <a:pPr algn="ctr" rtl="0" fontAlgn="t"/>
                      <a:r>
                        <a:rPr lang="en-IN" sz="1200" b="1" i="0" u="none" strike="noStrike" dirty="0" err="1">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Sr.No</a:t>
                      </a:r>
                      <a:endPar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635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Period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Client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Location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Description</a:t>
                      </a:r>
                    </a:p>
                  </a:txBody>
                  <a:tcPr anchor="ctr">
                    <a:lnL w="3175"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479347">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21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pt-BR"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Jun 14</a:t>
                      </a:r>
                      <a:r>
                        <a:rPr lang="pt-BR"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 May 15</a:t>
                      </a:r>
                      <a:endParaRPr lang="pt-BR"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Sapurakencana</a:t>
                      </a: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/British</a:t>
                      </a:r>
                      <a:r>
                        <a:rPr lang="en-IN"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Gas</a:t>
                      </a:r>
                      <a:endPar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Mumbai Offshore</a:t>
                      </a:r>
                      <a:endPar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Supply</a:t>
                      </a: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of 30 </a:t>
                      </a:r>
                      <a:r>
                        <a:rPr lang="en-US" sz="1200" b="0" i="0" u="none" strike="noStrike" baseline="0" dirty="0" err="1"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Nos</a:t>
                      </a: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a:t>
                      </a: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QA/QC </a:t>
                      </a: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Inspectors for </a:t>
                      </a: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a:t>
                      </a:r>
                      <a:r>
                        <a:rPr lang="en-US"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MB Pipeline and Platform project (Subsea Pipeline and Well </a:t>
                      </a: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Platform  Installation)</a:t>
                      </a:r>
                      <a:endParaRPr lang="en-US"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479347">
                <a:tc>
                  <a:txBody>
                    <a:bodyPr/>
                    <a:lstStyle/>
                    <a:p>
                      <a:pPr algn="ctr"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22</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Jan</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15 – Feb 15</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Velosi</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/R-LOC &amp; Q-</a:t>
                      </a: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Chem</a:t>
                      </a:r>
                      <a:endPar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endParaRPr>
                    </a:p>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Qatar</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Supply of 16</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Tubing Inspectors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for Shutdown job</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79347">
                <a:tc>
                  <a:txBody>
                    <a:bodyPr/>
                    <a:lstStyle/>
                    <a:p>
                      <a:pPr algn="ctr"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23</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Aug</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15 – Aug 15</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Aker Solutions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Kakinada(M), India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Hydroform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Corrosion mapping of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Pipe Spools</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79347">
                <a:tc>
                  <a:txBody>
                    <a:bodyPr/>
                    <a:lstStyle/>
                    <a:p>
                      <a:pPr algn="ctr"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24</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Oct</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15 – Oct 15</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Spectro</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group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Ghanderbal</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Jammu &amp; Kashmir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Hydroform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Corrosion mapping of Penstock Pipeline for Hydro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Power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S</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tation</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79347">
                <a:tc>
                  <a:txBody>
                    <a:bodyPr/>
                    <a:lstStyle/>
                    <a:p>
                      <a:pPr algn="ctr"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25</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Oct</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15 – Dec 15</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RINA India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Ltd/ ONGC</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Mumbai Offshore</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Supply of 26</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QA/QC Coating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&amp; Welding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Inspectors</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479347">
                <a:tc>
                  <a:txBody>
                    <a:bodyPr/>
                    <a:lstStyle/>
                    <a:p>
                      <a:pPr algn="ctr"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26</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Oct</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15 – Nov 15</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RINA India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Ltd / Cochin Shipyard</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Cochin</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Supply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of</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30 QA/QC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Coating &amp; Welding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Inspectors</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479347">
                <a:tc>
                  <a:txBody>
                    <a:bodyPr/>
                    <a:lstStyle/>
                    <a:p>
                      <a:pPr algn="ctr"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27</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Nov</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15 – Nov 15</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Applus</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Velosi</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Qatar-GDI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Rig Shutdown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ACFM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S</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ervices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rovided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(Equipment and Technician)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479347">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28</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Nov</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15 – Dec 15</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Applus</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Velosi</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Oman</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PAUT on Stainless steel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Piping</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 Dia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R</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anging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from 6" to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24"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479347">
                <a:tc>
                  <a:txBody>
                    <a:bodyPr/>
                    <a:lstStyle/>
                    <a:p>
                      <a:pPr algn="ctr" rtl="0" fontAlgn="ct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29</a:t>
                      </a:r>
                      <a:endPar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pt-BR"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Dec</a:t>
                      </a:r>
                      <a:r>
                        <a:rPr lang="pt-BR"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a:t>
                      </a:r>
                      <a:r>
                        <a:rPr lang="pt-BR"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15 – Jan 16</a:t>
                      </a:r>
                      <a:endParaRPr lang="pt-BR"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PITTI Engineering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Hyderabad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Supply</a:t>
                      </a: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of 15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No's </a:t>
                      </a: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NDT Inspectors for </a:t>
                      </a: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Barrel </a:t>
                      </a:r>
                      <a:r>
                        <a:rPr lang="en-US"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C</a:t>
                      </a: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asting </a:t>
                      </a:r>
                      <a:r>
                        <a:rPr lang="en-US"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i</a:t>
                      </a: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nspection</a:t>
                      </a:r>
                      <a:endParaRPr lang="en-US"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479347">
                <a:tc>
                  <a:txBody>
                    <a:bodyPr/>
                    <a:lstStyle/>
                    <a:p>
                      <a:pPr algn="ctr"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30</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Jan</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16 – Jan 16</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Alstom</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Baroda</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AUT  for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Turbine Rotor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I</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nspection</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1509113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3AC0EFA-3ACD-4003-B0D5-BCD3190046C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p:oleObj spid="_x0000_s98341" name="think-cell Slide" r:id="rId6" imgW="360" imgH="360" progId="">
              <p:embed/>
            </p:oleObj>
          </a:graphicData>
        </a:graphic>
      </p:graphicFrame>
      <p:sp>
        <p:nvSpPr>
          <p:cNvPr id="2" name="Rectangle 1" hidden="1">
            <a:extLst>
              <a:ext uri="{FF2B5EF4-FFF2-40B4-BE49-F238E27FC236}">
                <a16:creationId xmlns:a16="http://schemas.microsoft.com/office/drawing/2014/main" xmlns="" id="{FB88524B-E790-4B8C-937C-B560751134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5" y="343356"/>
            <a:ext cx="11635246" cy="430887"/>
          </a:xfrm>
        </p:spPr>
        <p:txBody>
          <a:bodyPr/>
          <a:lstStyle/>
          <a:p>
            <a:r>
              <a:rPr lang="en-US" dirty="0">
                <a:sym typeface="Segoe UI" panose="020B0502040204020203" pitchFamily="34" charset="0"/>
              </a:rPr>
              <a:t>SOME MAJOR ADVANCED NDT PROJECTS DONE IN THE PAST</a:t>
            </a:r>
          </a:p>
        </p:txBody>
      </p:sp>
      <p:graphicFrame>
        <p:nvGraphicFramePr>
          <p:cNvPr id="77" name="Table 76">
            <a:extLst>
              <a:ext uri="{FF2B5EF4-FFF2-40B4-BE49-F238E27FC236}">
                <a16:creationId xmlns:a16="http://schemas.microsoft.com/office/drawing/2014/main" xmlns="" id="{E885239E-FAE9-42C4-902D-D6A0F8A6C561}"/>
              </a:ext>
            </a:extLst>
          </p:cNvPr>
          <p:cNvGraphicFramePr>
            <a:graphicFrameLocks noGrp="1"/>
          </p:cNvGraphicFramePr>
          <p:nvPr>
            <p:extLst>
              <p:ext uri="{D42A27DB-BD31-4B8C-83A1-F6EECF244321}">
                <p14:modId xmlns:p14="http://schemas.microsoft.com/office/powerpoint/2010/main" xmlns="" val="3146173598"/>
              </p:ext>
            </p:extLst>
          </p:nvPr>
        </p:nvGraphicFramePr>
        <p:xfrm>
          <a:off x="278375" y="1193808"/>
          <a:ext cx="11635246" cy="5130789"/>
        </p:xfrm>
        <a:graphic>
          <a:graphicData uri="http://schemas.openxmlformats.org/drawingml/2006/table">
            <a:tbl>
              <a:tblPr/>
              <a:tblGrid>
                <a:gridCol w="613726">
                  <a:extLst>
                    <a:ext uri="{9D8B030D-6E8A-4147-A177-3AD203B41FA5}">
                      <a16:colId xmlns:a16="http://schemas.microsoft.com/office/drawing/2014/main" xmlns="" val="20000"/>
                    </a:ext>
                  </a:extLst>
                </a:gridCol>
                <a:gridCol w="1357937">
                  <a:extLst>
                    <a:ext uri="{9D8B030D-6E8A-4147-A177-3AD203B41FA5}">
                      <a16:colId xmlns:a16="http://schemas.microsoft.com/office/drawing/2014/main" xmlns="" val="20001"/>
                    </a:ext>
                  </a:extLst>
                </a:gridCol>
                <a:gridCol w="2880761">
                  <a:extLst>
                    <a:ext uri="{9D8B030D-6E8A-4147-A177-3AD203B41FA5}">
                      <a16:colId xmlns:a16="http://schemas.microsoft.com/office/drawing/2014/main" xmlns="" val="20002"/>
                    </a:ext>
                  </a:extLst>
                </a:gridCol>
                <a:gridCol w="2006600">
                  <a:extLst>
                    <a:ext uri="{9D8B030D-6E8A-4147-A177-3AD203B41FA5}">
                      <a16:colId xmlns:a16="http://schemas.microsoft.com/office/drawing/2014/main" xmlns="" val="20003"/>
                    </a:ext>
                  </a:extLst>
                </a:gridCol>
                <a:gridCol w="4776222">
                  <a:extLst>
                    <a:ext uri="{9D8B030D-6E8A-4147-A177-3AD203B41FA5}">
                      <a16:colId xmlns:a16="http://schemas.microsoft.com/office/drawing/2014/main" xmlns="" val="20004"/>
                    </a:ext>
                  </a:extLst>
                </a:gridCol>
              </a:tblGrid>
              <a:tr h="337319">
                <a:tc>
                  <a:txBody>
                    <a:bodyPr/>
                    <a:lstStyle/>
                    <a:p>
                      <a:pPr algn="ctr" rtl="0" fontAlgn="t"/>
                      <a:r>
                        <a:rPr lang="en-IN" sz="1200" b="1" i="0" u="none" strike="noStrike" dirty="0" err="1">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Sr.No</a:t>
                      </a:r>
                      <a:endPar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635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Period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Client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Location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Description</a:t>
                      </a:r>
                    </a:p>
                  </a:txBody>
                  <a:tcPr anchor="ctr">
                    <a:lnL w="3175"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479347">
                <a:tc>
                  <a:txBody>
                    <a:bodyPr/>
                    <a:lstStyle/>
                    <a:p>
                      <a:pPr algn="ctr"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31</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Jan</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16 – Mar 16</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RINA India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Ltd / ONGC</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Mumbai Offshore</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Supply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of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30 No's NDT Inspectors</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79347">
                <a:tc>
                  <a:txBody>
                    <a:bodyPr/>
                    <a:lstStyle/>
                    <a:p>
                      <a:pPr algn="ctr"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32</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Feb</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16 – Mar 16</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AMOSCO</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Nigeria</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PAUT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on Riser Bolt of 15" length and 3.5" Dia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79347">
                <a:tc>
                  <a:txBody>
                    <a:bodyPr/>
                    <a:lstStyle/>
                    <a:p>
                      <a:pPr algn="ctr"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33</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Mar 16 – Apr</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16</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Applus</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Velosi</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 PDO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Oman</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Supply</a:t>
                      </a: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of 15 AUT Technicians for Pipeline Inspection</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79347">
                <a:tc>
                  <a:txBody>
                    <a:bodyPr/>
                    <a:lstStyle/>
                    <a:p>
                      <a:pPr algn="ctr"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34</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Apr</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16 – Apr 16</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Applus</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Velosi</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 Oxy</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Oman</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Supply</a:t>
                      </a: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of 12 No's IRATA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Rope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Access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UT Inspectors</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79347">
                <a:tc>
                  <a:txBody>
                    <a:bodyPr/>
                    <a:lstStyle/>
                    <a:p>
                      <a:pPr algn="ctr"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35</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Apr</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16  - May 16</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SGS/Exxon Mobil</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Angola</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PAUT &amp;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C-Scan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Corrosion Mapping of Pressure Vessels &amp; Nozzles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479347">
                <a:tc>
                  <a:txBody>
                    <a:bodyPr/>
                    <a:lstStyle/>
                    <a:p>
                      <a:pPr algn="ctr"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36</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Jun</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16 – Jun 16</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Alstom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Baroda</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AUT  for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Turbine Rotor Inspection</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479347">
                <a:tc>
                  <a:txBody>
                    <a:bodyPr/>
                    <a:lstStyle/>
                    <a:p>
                      <a:pPr algn="ctr"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37</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Aug</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16 – Aug 16</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British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Gas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Mumbai Offshore</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Hydroform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Corrosion Mapping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Services</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of Vessels &amp; Piping</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479347">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38</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Sep</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16 – Sep 16</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Alstom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Baroda</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AUT  for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Turbine Rotor Inspection</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479347">
                <a:tc>
                  <a:txBody>
                    <a:bodyPr/>
                    <a:lstStyle/>
                    <a:p>
                      <a:pPr algn="ctr" rtl="0" fontAlgn="ct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39</a:t>
                      </a:r>
                      <a:endPar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pt-BR"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Dec</a:t>
                      </a:r>
                      <a:r>
                        <a:rPr lang="pt-BR"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a:t>
                      </a:r>
                      <a:r>
                        <a:rPr lang="pt-BR"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16 – Jan 17</a:t>
                      </a:r>
                      <a:endParaRPr lang="pt-BR"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Vestas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Gujrat, India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AUT  of  </a:t>
                      </a: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Wind </a:t>
                      </a:r>
                      <a:r>
                        <a:rPr lang="en-US"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Turbine blade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479347">
                <a:tc>
                  <a:txBody>
                    <a:bodyPr/>
                    <a:lstStyle/>
                    <a:p>
                      <a:pPr algn="ctr"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40</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Jan</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17 – Feb 17</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S2G, Morocco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Niger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Supply</a:t>
                      </a: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of 30 AUT Technicians for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Power</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r>
                        <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Plant piping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Inspection</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679595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3AC0EFA-3ACD-4003-B0D5-BCD3190046C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p:oleObj spid="_x0000_s99365" name="think-cell Slide" r:id="rId6" imgW="360" imgH="360" progId="">
              <p:embed/>
            </p:oleObj>
          </a:graphicData>
        </a:graphic>
      </p:graphicFrame>
      <p:sp>
        <p:nvSpPr>
          <p:cNvPr id="2" name="Rectangle 1" hidden="1">
            <a:extLst>
              <a:ext uri="{FF2B5EF4-FFF2-40B4-BE49-F238E27FC236}">
                <a16:creationId xmlns:a16="http://schemas.microsoft.com/office/drawing/2014/main" xmlns="" id="{FB88524B-E790-4B8C-937C-B560751134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5" y="343356"/>
            <a:ext cx="11635246" cy="430887"/>
          </a:xfrm>
        </p:spPr>
        <p:txBody>
          <a:bodyPr/>
          <a:lstStyle/>
          <a:p>
            <a:r>
              <a:rPr lang="en-US" dirty="0">
                <a:sym typeface="Segoe UI" panose="020B0502040204020203" pitchFamily="34" charset="0"/>
              </a:rPr>
              <a:t>SOME MAJOR ADVANCED NDT PROJECTS DONE IN THE PAST</a:t>
            </a:r>
          </a:p>
        </p:txBody>
      </p:sp>
      <p:graphicFrame>
        <p:nvGraphicFramePr>
          <p:cNvPr id="77" name="Table 76">
            <a:extLst>
              <a:ext uri="{FF2B5EF4-FFF2-40B4-BE49-F238E27FC236}">
                <a16:creationId xmlns:a16="http://schemas.microsoft.com/office/drawing/2014/main" xmlns="" id="{E885239E-FAE9-42C4-902D-D6A0F8A6C561}"/>
              </a:ext>
            </a:extLst>
          </p:cNvPr>
          <p:cNvGraphicFramePr>
            <a:graphicFrameLocks noGrp="1"/>
          </p:cNvGraphicFramePr>
          <p:nvPr>
            <p:extLst>
              <p:ext uri="{D42A27DB-BD31-4B8C-83A1-F6EECF244321}">
                <p14:modId xmlns:p14="http://schemas.microsoft.com/office/powerpoint/2010/main" xmlns="" val="566973370"/>
              </p:ext>
            </p:extLst>
          </p:nvPr>
        </p:nvGraphicFramePr>
        <p:xfrm>
          <a:off x="278375" y="1193808"/>
          <a:ext cx="11635246" cy="5143489"/>
        </p:xfrm>
        <a:graphic>
          <a:graphicData uri="http://schemas.openxmlformats.org/drawingml/2006/table">
            <a:tbl>
              <a:tblPr/>
              <a:tblGrid>
                <a:gridCol w="613726">
                  <a:extLst>
                    <a:ext uri="{9D8B030D-6E8A-4147-A177-3AD203B41FA5}">
                      <a16:colId xmlns:a16="http://schemas.microsoft.com/office/drawing/2014/main" xmlns="" val="20000"/>
                    </a:ext>
                  </a:extLst>
                </a:gridCol>
                <a:gridCol w="1669944">
                  <a:extLst>
                    <a:ext uri="{9D8B030D-6E8A-4147-A177-3AD203B41FA5}">
                      <a16:colId xmlns:a16="http://schemas.microsoft.com/office/drawing/2014/main" xmlns="" val="20001"/>
                    </a:ext>
                  </a:extLst>
                </a:gridCol>
                <a:gridCol w="2568754">
                  <a:extLst>
                    <a:ext uri="{9D8B030D-6E8A-4147-A177-3AD203B41FA5}">
                      <a16:colId xmlns:a16="http://schemas.microsoft.com/office/drawing/2014/main" xmlns="" val="20002"/>
                    </a:ext>
                  </a:extLst>
                </a:gridCol>
                <a:gridCol w="1744454">
                  <a:extLst>
                    <a:ext uri="{9D8B030D-6E8A-4147-A177-3AD203B41FA5}">
                      <a16:colId xmlns:a16="http://schemas.microsoft.com/office/drawing/2014/main" xmlns="" val="20003"/>
                    </a:ext>
                  </a:extLst>
                </a:gridCol>
                <a:gridCol w="5038368">
                  <a:extLst>
                    <a:ext uri="{9D8B030D-6E8A-4147-A177-3AD203B41FA5}">
                      <a16:colId xmlns:a16="http://schemas.microsoft.com/office/drawing/2014/main" xmlns="" val="20004"/>
                    </a:ext>
                  </a:extLst>
                </a:gridCol>
              </a:tblGrid>
              <a:tr h="337319">
                <a:tc>
                  <a:txBody>
                    <a:bodyPr/>
                    <a:lstStyle/>
                    <a:p>
                      <a:pPr algn="ctr" rtl="0" fontAlgn="t"/>
                      <a:r>
                        <a:rPr lang="en-IN" sz="1200" b="1" i="0" u="none" strike="noStrike" dirty="0" err="1">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Sr.No</a:t>
                      </a:r>
                      <a:endPar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635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Period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Client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Location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Description</a:t>
                      </a:r>
                    </a:p>
                  </a:txBody>
                  <a:tcPr anchor="ctr">
                    <a:lnL w="3175"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480617">
                <a:tc>
                  <a:txBody>
                    <a:bodyPr/>
                    <a:lstStyle/>
                    <a:p>
                      <a:pPr algn="ctr"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41</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Jan</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17 – Jan 17</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Shell</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India</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Mumbai offshore</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Cathodic </a:t>
                      </a:r>
                      <a:r>
                        <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Protection Survey of Offshore platforms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80617">
                <a:tc>
                  <a:txBody>
                    <a:bodyPr/>
                    <a:lstStyle/>
                    <a:p>
                      <a:pPr algn="ctr"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42</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Feb</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17 – Mar 17</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err="1"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Applus</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r>
                        <a:rPr lang="en-GB" sz="1200" b="0" i="0" u="none" strike="noStrike" baseline="0" dirty="0" err="1"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Velosi</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 </a:t>
                      </a:r>
                      <a:r>
                        <a:rPr lang="en-GB" sz="1200" b="0" i="0" u="none" strike="noStrike" baseline="0" dirty="0" err="1"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RasGas</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Qatar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Supply</a:t>
                      </a: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of 30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Tubing Inspectors along</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with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r>
                        <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MS5800 (ECT, RFET and IRIS)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80617">
                <a:tc>
                  <a:txBody>
                    <a:bodyPr/>
                    <a:lstStyle/>
                    <a:p>
                      <a:pPr algn="ctr"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43</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Feb</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17 –</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Feb 17</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Qatar</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Petroleum </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Qatar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Supply</a:t>
                      </a: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of 15 AUT Technicians for Pipeline Inspection</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80617">
                <a:tc>
                  <a:txBody>
                    <a:bodyPr/>
                    <a:lstStyle/>
                    <a:p>
                      <a:pPr algn="ctr"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44</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Mar</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17 – Mar 17</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err="1"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Spectro</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Analytical Labs</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India</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PAUT Services</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80617">
                <a:tc>
                  <a:txBody>
                    <a:bodyPr/>
                    <a:lstStyle/>
                    <a:p>
                      <a:pPr algn="ctr"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45</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Apr</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17 – Apr 17</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err="1">
                          <a:solidFill>
                            <a:schemeClr val="tx1"/>
                          </a:solidFill>
                          <a:effectLst/>
                          <a:latin typeface="Segoe UI" panose="020B0502040204020203" pitchFamily="34" charset="0"/>
                          <a:cs typeface="Segoe UI" panose="020B0502040204020203" pitchFamily="34" charset="0"/>
                          <a:sym typeface="Segoe UI" panose="020B0502040204020203" pitchFamily="34" charset="0"/>
                        </a:rPr>
                        <a:t>Applus</a:t>
                      </a:r>
                      <a:r>
                        <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r>
                        <a:rPr lang="en-GB" sz="1200" b="0" i="0" u="none" strike="noStrike" dirty="0" err="1"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Velosi</a:t>
                      </a:r>
                      <a:r>
                        <a:rPr lang="en-GB" sz="12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a:t>
                      </a:r>
                      <a:r>
                        <a:rPr lang="en-GB" sz="1200" b="0" i="0" u="none" strike="noStrike" baseline="0" dirty="0" err="1"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RasGas</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Qatar</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Supply</a:t>
                      </a: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of 15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Tubing Inspectors along</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with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MS5800 (ECT, RFET and IRIS) </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480617">
                <a:tc>
                  <a:txBody>
                    <a:bodyPr/>
                    <a:lstStyle/>
                    <a:p>
                      <a:pPr algn="ctr" rtl="0" fontAlgn="ctr"/>
                      <a:r>
                        <a:rPr lang="en-US"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46</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Apr</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17 – Apr 17</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Reliance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Industries Ltd</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Kakinada(M), India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Hydro form </a:t>
                      </a:r>
                      <a:r>
                        <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Corrosion Mapping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of</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Pressure Vessels</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480617">
                <a:tc>
                  <a:txBody>
                    <a:bodyPr/>
                    <a:lstStyle/>
                    <a:p>
                      <a:pPr algn="ctr" rtl="0" fontAlgn="ctr"/>
                      <a:r>
                        <a:rPr lang="en-US"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47</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Jan</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17 – Jun 17</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ISGEC/ PDO</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Yamuna </a:t>
                      </a:r>
                      <a:r>
                        <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Nagar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PAUT Inspection of  </a:t>
                      </a:r>
                      <a:r>
                        <a:rPr lang="en-GB" sz="12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Pressure Vessel</a:t>
                      </a:r>
                      <a:r>
                        <a:rPr lang="en-GB" sz="12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s including Nozzle Joints</a:t>
                      </a:r>
                      <a:endParaRPr lang="en-GB" sz="12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480617">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48</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Apr</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17 –</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May 17</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t"/>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Applus </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Velosi</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b"/>
                      <a:r>
                        <a:rPr lang="en-IN" sz="1200" b="0" i="0" u="none" strike="noStrike">
                          <a:solidFill>
                            <a:schemeClr val="tx1"/>
                          </a:solidFill>
                          <a:latin typeface="Segoe UI" panose="020B0502040204020203" pitchFamily="34" charset="0"/>
                          <a:cs typeface="Segoe UI" panose="020B0502040204020203" pitchFamily="34" charset="0"/>
                          <a:sym typeface="Segoe UI" panose="020B0502040204020203" pitchFamily="34" charset="0"/>
                        </a:rPr>
                        <a:t>Qatar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Supply</a:t>
                      </a: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of 30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Tubing Inspectors</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for </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Ras</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Gas Shutdown Job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480617">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49</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Apr</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17 – May 17</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t"/>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Applus</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Velosi</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b"/>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Qatar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Supply</a:t>
                      </a:r>
                      <a:r>
                        <a:rPr lang="en-US"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of 20 AUT Technicians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for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Total Offshore Job</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480617">
                <a:tc>
                  <a:txBody>
                    <a:bodyPr/>
                    <a:lstStyle/>
                    <a:p>
                      <a:pPr algn="ctr"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50</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May</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17 – May 17</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t"/>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Velosi</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Applus</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b"/>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Oman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b"/>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Supply</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of UT Calibration Blocks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1331848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3AC0EFA-3ACD-4003-B0D5-BCD3190046C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p:oleObj spid="_x0000_s101412" name="think-cell Slide" r:id="rId6" imgW="360" imgH="360" progId="">
              <p:embed/>
            </p:oleObj>
          </a:graphicData>
        </a:graphic>
      </p:graphicFrame>
      <p:sp>
        <p:nvSpPr>
          <p:cNvPr id="2" name="Rectangle 1" hidden="1">
            <a:extLst>
              <a:ext uri="{FF2B5EF4-FFF2-40B4-BE49-F238E27FC236}">
                <a16:creationId xmlns:a16="http://schemas.microsoft.com/office/drawing/2014/main" xmlns="" id="{FB88524B-E790-4B8C-937C-B560751134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5" y="343356"/>
            <a:ext cx="11635246" cy="430887"/>
          </a:xfrm>
        </p:spPr>
        <p:txBody>
          <a:bodyPr/>
          <a:lstStyle/>
          <a:p>
            <a:r>
              <a:rPr lang="en-US" dirty="0">
                <a:sym typeface="Segoe UI" panose="020B0502040204020203" pitchFamily="34" charset="0"/>
              </a:rPr>
              <a:t>SOME MAJOR ADVANCED NDT PROJECTS DONE IN THE PAST</a:t>
            </a:r>
          </a:p>
        </p:txBody>
      </p:sp>
      <p:graphicFrame>
        <p:nvGraphicFramePr>
          <p:cNvPr id="77" name="Table 76">
            <a:extLst>
              <a:ext uri="{FF2B5EF4-FFF2-40B4-BE49-F238E27FC236}">
                <a16:creationId xmlns:a16="http://schemas.microsoft.com/office/drawing/2014/main" xmlns="" id="{E885239E-FAE9-42C4-902D-D6A0F8A6C561}"/>
              </a:ext>
            </a:extLst>
          </p:cNvPr>
          <p:cNvGraphicFramePr>
            <a:graphicFrameLocks noGrp="1"/>
          </p:cNvGraphicFramePr>
          <p:nvPr>
            <p:extLst>
              <p:ext uri="{D42A27DB-BD31-4B8C-83A1-F6EECF244321}">
                <p14:modId xmlns:p14="http://schemas.microsoft.com/office/powerpoint/2010/main" xmlns="" val="2575721298"/>
              </p:ext>
            </p:extLst>
          </p:nvPr>
        </p:nvGraphicFramePr>
        <p:xfrm>
          <a:off x="278375" y="1193808"/>
          <a:ext cx="11635246" cy="5130789"/>
        </p:xfrm>
        <a:graphic>
          <a:graphicData uri="http://schemas.openxmlformats.org/drawingml/2006/table">
            <a:tbl>
              <a:tblPr/>
              <a:tblGrid>
                <a:gridCol w="613726">
                  <a:extLst>
                    <a:ext uri="{9D8B030D-6E8A-4147-A177-3AD203B41FA5}">
                      <a16:colId xmlns:a16="http://schemas.microsoft.com/office/drawing/2014/main" xmlns="" val="20000"/>
                    </a:ext>
                  </a:extLst>
                </a:gridCol>
                <a:gridCol w="1357937">
                  <a:extLst>
                    <a:ext uri="{9D8B030D-6E8A-4147-A177-3AD203B41FA5}">
                      <a16:colId xmlns:a16="http://schemas.microsoft.com/office/drawing/2014/main" xmlns="" val="20001"/>
                    </a:ext>
                  </a:extLst>
                </a:gridCol>
                <a:gridCol w="2880761">
                  <a:extLst>
                    <a:ext uri="{9D8B030D-6E8A-4147-A177-3AD203B41FA5}">
                      <a16:colId xmlns:a16="http://schemas.microsoft.com/office/drawing/2014/main" xmlns="" val="20002"/>
                    </a:ext>
                  </a:extLst>
                </a:gridCol>
                <a:gridCol w="2006600">
                  <a:extLst>
                    <a:ext uri="{9D8B030D-6E8A-4147-A177-3AD203B41FA5}">
                      <a16:colId xmlns:a16="http://schemas.microsoft.com/office/drawing/2014/main" xmlns="" val="20003"/>
                    </a:ext>
                  </a:extLst>
                </a:gridCol>
                <a:gridCol w="4776222">
                  <a:extLst>
                    <a:ext uri="{9D8B030D-6E8A-4147-A177-3AD203B41FA5}">
                      <a16:colId xmlns:a16="http://schemas.microsoft.com/office/drawing/2014/main" xmlns="" val="20004"/>
                    </a:ext>
                  </a:extLst>
                </a:gridCol>
              </a:tblGrid>
              <a:tr h="337319">
                <a:tc>
                  <a:txBody>
                    <a:bodyPr/>
                    <a:lstStyle/>
                    <a:p>
                      <a:pPr algn="ctr" rtl="0" fontAlgn="t"/>
                      <a:r>
                        <a:rPr lang="en-IN" sz="1200" b="1" i="0" u="none" strike="noStrike" dirty="0" err="1">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Sr.No</a:t>
                      </a:r>
                      <a:endPar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635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Period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Client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Location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Description</a:t>
                      </a:r>
                    </a:p>
                  </a:txBody>
                  <a:tcPr anchor="ctr">
                    <a:lnL w="3175"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479347">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51</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May</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17 – May 17</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t"/>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Applus</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Velosi</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Qatar</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Supply of 10 PAUT Inspectors for  Offshore job</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479347">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52</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Aug</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17 – Sep 17</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t"/>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Dynaquest</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Energy Limited Nigeria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b"/>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Nigeria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b"/>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PAUT of Storage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Tanks</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79347">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53</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Aug</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17 – Aug 17</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t"/>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Applus</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Velosi</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b"/>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Oman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b"/>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Helium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Leak Testing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79347">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54</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Aug</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17 – Sep 17</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t"/>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OCA Egypt S.A.E.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b"/>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Egypt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b"/>
                      <a:r>
                        <a:rPr lang="en-US"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PAUT</a:t>
                      </a:r>
                      <a:r>
                        <a:rPr lang="en-US"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Services Of Power Plant piping</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79347">
                <a:tc>
                  <a:txBody>
                    <a:bodyPr/>
                    <a:lstStyle/>
                    <a:p>
                      <a:pPr algn="ctr" rtl="0" fontAlgn="ct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55</a:t>
                      </a:r>
                      <a:endPar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pt-BR"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Oct </a:t>
                      </a:r>
                      <a:r>
                        <a:rPr lang="pt-BR"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17 – Oct 17</a:t>
                      </a:r>
                      <a:endParaRPr lang="pt-BR"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Vestas Wind Technology India Pvt Ltd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Chennai</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PAUT </a:t>
                      </a: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Inspection of  </a:t>
                      </a:r>
                      <a:r>
                        <a:rPr lang="en-US"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Wind Turbine Blade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479347">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56</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Nov</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17 – Nov 17</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t"/>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TCR Advanced Engineering </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Pvt</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Ltd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b"/>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Gujarat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PAUT</a:t>
                      </a:r>
                      <a:r>
                        <a:rPr lang="en-US"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Services</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479347">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57</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Dec 17 – Jan</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17</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t"/>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Vestas</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Wind Technology India </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Pvt</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Ltd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b"/>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Chennai</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PAUT</a:t>
                      </a:r>
                      <a:r>
                        <a:rPr lang="en-US"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Services Of Wind Turbine Blade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479347">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58</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Jan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18 – Feb 18</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t"/>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PDO / HI-</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tech</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Inspection Services L.L.C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b"/>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Oman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PAUT</a:t>
                      </a:r>
                      <a:r>
                        <a:rPr lang="en-US"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Services</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479347">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59</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Feb</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18 – Mar 18</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t"/>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Sievert International Inspection Co.WLL</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b"/>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Qatar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Hydro form corrosion mapping (Shutdown </a:t>
                      </a:r>
                      <a:r>
                        <a:rPr lang="en-US"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Services)</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479347">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60</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Mar 18 – Apr 18</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t"/>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Furnace</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US" sz="1200" b="0" i="0" u="none" strike="noStrike" baseline="0"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Fabrica</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b"/>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Morocco</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Supply of Multi-skilled</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NDT technicians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3277214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3AC0EFA-3ACD-4003-B0D5-BCD3190046C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p:oleObj spid="_x0000_s103460" name="think-cell Slide" r:id="rId6" imgW="360" imgH="360" progId="">
              <p:embed/>
            </p:oleObj>
          </a:graphicData>
        </a:graphic>
      </p:graphicFrame>
      <p:sp>
        <p:nvSpPr>
          <p:cNvPr id="2" name="Rectangle 1" hidden="1">
            <a:extLst>
              <a:ext uri="{FF2B5EF4-FFF2-40B4-BE49-F238E27FC236}">
                <a16:creationId xmlns:a16="http://schemas.microsoft.com/office/drawing/2014/main" xmlns="" id="{FB88524B-E790-4B8C-937C-B560751134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5" y="343356"/>
            <a:ext cx="11635246" cy="430887"/>
          </a:xfrm>
        </p:spPr>
        <p:txBody>
          <a:bodyPr/>
          <a:lstStyle/>
          <a:p>
            <a:r>
              <a:rPr lang="en-US" dirty="0">
                <a:sym typeface="Segoe UI" panose="020B0502040204020203" pitchFamily="34" charset="0"/>
              </a:rPr>
              <a:t>SOME MAJOR ADVANCED NDT PROJECTS DONE IN THE PAST</a:t>
            </a:r>
          </a:p>
        </p:txBody>
      </p:sp>
      <p:graphicFrame>
        <p:nvGraphicFramePr>
          <p:cNvPr id="77" name="Table 76">
            <a:extLst>
              <a:ext uri="{FF2B5EF4-FFF2-40B4-BE49-F238E27FC236}">
                <a16:creationId xmlns:a16="http://schemas.microsoft.com/office/drawing/2014/main" xmlns="" id="{E885239E-FAE9-42C4-902D-D6A0F8A6C561}"/>
              </a:ext>
            </a:extLst>
          </p:cNvPr>
          <p:cNvGraphicFramePr>
            <a:graphicFrameLocks noGrp="1"/>
          </p:cNvGraphicFramePr>
          <p:nvPr>
            <p:extLst>
              <p:ext uri="{D42A27DB-BD31-4B8C-83A1-F6EECF244321}">
                <p14:modId xmlns:p14="http://schemas.microsoft.com/office/powerpoint/2010/main" xmlns="" val="1833128466"/>
              </p:ext>
            </p:extLst>
          </p:nvPr>
        </p:nvGraphicFramePr>
        <p:xfrm>
          <a:off x="278375" y="1193808"/>
          <a:ext cx="11635246" cy="5140319"/>
        </p:xfrm>
        <a:graphic>
          <a:graphicData uri="http://schemas.openxmlformats.org/drawingml/2006/table">
            <a:tbl>
              <a:tblPr/>
              <a:tblGrid>
                <a:gridCol w="613726">
                  <a:extLst>
                    <a:ext uri="{9D8B030D-6E8A-4147-A177-3AD203B41FA5}">
                      <a16:colId xmlns:a16="http://schemas.microsoft.com/office/drawing/2014/main" xmlns="" val="20000"/>
                    </a:ext>
                  </a:extLst>
                </a:gridCol>
                <a:gridCol w="1357937">
                  <a:extLst>
                    <a:ext uri="{9D8B030D-6E8A-4147-A177-3AD203B41FA5}">
                      <a16:colId xmlns:a16="http://schemas.microsoft.com/office/drawing/2014/main" xmlns="" val="20001"/>
                    </a:ext>
                  </a:extLst>
                </a:gridCol>
                <a:gridCol w="2880761">
                  <a:extLst>
                    <a:ext uri="{9D8B030D-6E8A-4147-A177-3AD203B41FA5}">
                      <a16:colId xmlns:a16="http://schemas.microsoft.com/office/drawing/2014/main" xmlns="" val="20002"/>
                    </a:ext>
                  </a:extLst>
                </a:gridCol>
                <a:gridCol w="2006600">
                  <a:extLst>
                    <a:ext uri="{9D8B030D-6E8A-4147-A177-3AD203B41FA5}">
                      <a16:colId xmlns:a16="http://schemas.microsoft.com/office/drawing/2014/main" xmlns="" val="20003"/>
                    </a:ext>
                  </a:extLst>
                </a:gridCol>
                <a:gridCol w="4776222">
                  <a:extLst>
                    <a:ext uri="{9D8B030D-6E8A-4147-A177-3AD203B41FA5}">
                      <a16:colId xmlns:a16="http://schemas.microsoft.com/office/drawing/2014/main" xmlns="" val="20004"/>
                    </a:ext>
                  </a:extLst>
                </a:gridCol>
              </a:tblGrid>
              <a:tr h="337319">
                <a:tc>
                  <a:txBody>
                    <a:bodyPr/>
                    <a:lstStyle/>
                    <a:p>
                      <a:pPr algn="ctr" rtl="0" fontAlgn="t"/>
                      <a:r>
                        <a:rPr lang="en-IN" sz="1200" b="1" i="0" u="none" strike="noStrike" dirty="0" err="1">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Sr.No</a:t>
                      </a:r>
                      <a:endPar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635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Period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Client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Location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Description</a:t>
                      </a:r>
                    </a:p>
                  </a:txBody>
                  <a:tcPr anchor="ctr">
                    <a:lnL w="3175"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480300">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61</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Ma</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r </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18 – Mar 18</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t"/>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NDT international India PVT LTD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b"/>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Chennai</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PAUT</a:t>
                      </a:r>
                      <a:r>
                        <a:rPr lang="en-US"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Services</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80300">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62</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Mar</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18 - Apr 18</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t"/>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Aries Marine Co. WLL</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b"/>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Qatar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Supply of</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10 NDT Inspectors</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80300">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63</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Mar</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18 -  Mar 18</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Qatar</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Petroleum /Applus Velosi</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Qatar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Supply</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4 of Tubing</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Inspectors (IRIS,ECT</a:t>
                      </a:r>
                      <a:r>
                        <a:rPr lang="en-US"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80300">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64</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Mar</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18 – May 18</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ONGC</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Mumbai</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Off-shore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MUT</a:t>
                      </a:r>
                      <a:r>
                        <a:rPr lang="en-US"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Inspection of Offshore structures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80300">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65</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indent="0" algn="l">
                        <a:spcBef>
                          <a:spcPts val="600"/>
                        </a:spcBef>
                        <a:buClr>
                          <a:schemeClr val="accent2"/>
                        </a:buClr>
                        <a:buSzPct val="100000"/>
                        <a:buNone/>
                      </a:pPr>
                      <a:r>
                        <a:rPr lang="pt-BR" sz="12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Apr</a:t>
                      </a:r>
                      <a:r>
                        <a:rPr lang="en-US" sz="12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 </a:t>
                      </a:r>
                      <a:r>
                        <a:rPr lang="en-US" sz="12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 </a:t>
                      </a:r>
                      <a:r>
                        <a:rPr lang="pt-BR" sz="12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18 </a:t>
                      </a:r>
                      <a:r>
                        <a:rPr lang="pt-BR" sz="12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 - May 18</a:t>
                      </a:r>
                      <a:endParaRPr lang="pt-BR" sz="12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ONGC/LTHE</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Mumbai</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Off-Shore</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PAUT</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Services of </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Offshore Structures </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&amp; Spools</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480300">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66</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indent="0" algn="l">
                        <a:spcBef>
                          <a:spcPts val="600"/>
                        </a:spcBef>
                        <a:buClr>
                          <a:schemeClr val="accent2"/>
                        </a:buClr>
                        <a:buSzPct val="100000"/>
                        <a:buNone/>
                      </a:pPr>
                      <a:r>
                        <a:rPr lang="pt-BR" sz="12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Apr 18 – May 18</a:t>
                      </a:r>
                      <a:endParaRPr lang="pt-BR" sz="12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AMOSCO</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Nigeria</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PAUT</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Services</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480300">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67</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May 18 – July 18</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t"/>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IRSA</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Technical Inspection &amp; Corrosion control co.</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b"/>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UAE</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PEC</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&amp; LRUT Services</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480300">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68</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en-US" sz="12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Jun</a:t>
                      </a:r>
                      <a:r>
                        <a:rPr lang="en-US" sz="1200"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US" sz="12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18 – Jul</a:t>
                      </a:r>
                      <a:r>
                        <a:rPr lang="en-US" sz="1200"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18</a:t>
                      </a:r>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en-US" sz="1200" dirty="0">
                          <a:solidFill>
                            <a:schemeClr val="tx1"/>
                          </a:solidFill>
                          <a:latin typeface="Segoe UI" panose="020B0502040204020203" pitchFamily="34" charset="0"/>
                          <a:cs typeface="Segoe UI" panose="020B0502040204020203" pitchFamily="34" charset="0"/>
                          <a:sym typeface="Segoe UI" panose="020B0502040204020203" pitchFamily="34" charset="0"/>
                        </a:rPr>
                        <a:t> Barka Power Plant/Hitech Inspection </a:t>
                      </a:r>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en-US" sz="1200" dirty="0">
                          <a:solidFill>
                            <a:schemeClr val="tx1"/>
                          </a:solidFill>
                          <a:latin typeface="Segoe UI" panose="020B0502040204020203" pitchFamily="34" charset="0"/>
                          <a:cs typeface="Segoe UI" panose="020B0502040204020203" pitchFamily="34" charset="0"/>
                          <a:sym typeface="Segoe UI" panose="020B0502040204020203" pitchFamily="34" charset="0"/>
                        </a:rPr>
                        <a:t>Oman</a:t>
                      </a:r>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sym typeface="Segoe UI" panose="020B0502040204020203" pitchFamily="34" charset="0"/>
                        </a:rPr>
                        <a:t>PAUT </a:t>
                      </a:r>
                      <a:r>
                        <a:rPr lang="en-US" sz="1200"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of Power Plant Piping &amp; Boiler Tube welds using Cobra scanner</a:t>
                      </a:r>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480300">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69</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en-US" sz="1200" dirty="0">
                          <a:solidFill>
                            <a:schemeClr val="tx1"/>
                          </a:solidFill>
                          <a:latin typeface="Segoe UI" panose="020B0502040204020203" pitchFamily="34" charset="0"/>
                          <a:cs typeface="Segoe UI" panose="020B0502040204020203" pitchFamily="34" charset="0"/>
                          <a:sym typeface="Segoe UI" panose="020B0502040204020203" pitchFamily="34" charset="0"/>
                        </a:rPr>
                        <a:t>July </a:t>
                      </a:r>
                      <a:r>
                        <a:rPr lang="en-US" sz="12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18 – Jul 18</a:t>
                      </a:r>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en-US" sz="1200" dirty="0">
                          <a:solidFill>
                            <a:schemeClr val="tx1"/>
                          </a:solidFill>
                          <a:latin typeface="Segoe UI" panose="020B0502040204020203" pitchFamily="34" charset="0"/>
                          <a:cs typeface="Segoe UI" panose="020B0502040204020203" pitchFamily="34" charset="0"/>
                          <a:sym typeface="Segoe UI" panose="020B0502040204020203" pitchFamily="34" charset="0"/>
                        </a:rPr>
                        <a:t>GE Power India</a:t>
                      </a:r>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en-US" sz="1200" dirty="0" err="1">
                          <a:solidFill>
                            <a:schemeClr val="tx1"/>
                          </a:solidFill>
                          <a:latin typeface="Segoe UI" panose="020B0502040204020203" pitchFamily="34" charset="0"/>
                          <a:cs typeface="Segoe UI" panose="020B0502040204020203" pitchFamily="34" charset="0"/>
                          <a:sym typeface="Segoe UI" panose="020B0502040204020203" pitchFamily="34" charset="0"/>
                        </a:rPr>
                        <a:t>Maithoon</a:t>
                      </a:r>
                      <a:r>
                        <a:rPr lang="en-US" sz="1200"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Power Limited, </a:t>
                      </a:r>
                      <a:r>
                        <a:rPr lang="en-US" sz="1200" dirty="0">
                          <a:solidFill>
                            <a:schemeClr val="tx1"/>
                          </a:solidFill>
                          <a:latin typeface="Segoe UI" panose="020B0502040204020203" pitchFamily="34" charset="0"/>
                          <a:cs typeface="Segoe UI" panose="020B0502040204020203" pitchFamily="34" charset="0"/>
                          <a:sym typeface="Segoe UI" panose="020B0502040204020203" pitchFamily="34" charset="0"/>
                        </a:rPr>
                        <a:t>Jharkhand</a:t>
                      </a:r>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en-US" sz="1200" dirty="0">
                          <a:solidFill>
                            <a:schemeClr val="tx1"/>
                          </a:solidFill>
                          <a:latin typeface="Segoe UI" panose="020B0502040204020203" pitchFamily="34" charset="0"/>
                          <a:cs typeface="Segoe UI" panose="020B0502040204020203" pitchFamily="34" charset="0"/>
                          <a:sym typeface="Segoe UI" panose="020B0502040204020203" pitchFamily="34" charset="0"/>
                        </a:rPr>
                        <a:t>PAUT </a:t>
                      </a:r>
                      <a:r>
                        <a:rPr lang="en-US" sz="1200"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of Boiler Tube welds Using cobra scanner </a:t>
                      </a:r>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480300">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70</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en-US" sz="1200" dirty="0">
                          <a:solidFill>
                            <a:schemeClr val="tx1"/>
                          </a:solidFill>
                          <a:latin typeface="Segoe UI" panose="020B0502040204020203" pitchFamily="34" charset="0"/>
                          <a:cs typeface="Segoe UI" panose="020B0502040204020203" pitchFamily="34" charset="0"/>
                          <a:sym typeface="Segoe UI" panose="020B0502040204020203" pitchFamily="34" charset="0"/>
                        </a:rPr>
                        <a:t>Aug </a:t>
                      </a:r>
                      <a:r>
                        <a:rPr lang="en-US" sz="12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18 – May 19</a:t>
                      </a:r>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en-US" sz="1200" dirty="0">
                          <a:solidFill>
                            <a:schemeClr val="tx1"/>
                          </a:solidFill>
                          <a:latin typeface="Segoe UI" panose="020B0502040204020203" pitchFamily="34" charset="0"/>
                          <a:cs typeface="Segoe UI" panose="020B0502040204020203" pitchFamily="34" charset="0"/>
                          <a:sym typeface="Segoe UI" panose="020B0502040204020203" pitchFamily="34" charset="0"/>
                        </a:rPr>
                        <a:t>OCP /</a:t>
                      </a:r>
                      <a:r>
                        <a:rPr lang="en-US" sz="1200"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Jacobs , </a:t>
                      </a:r>
                      <a:r>
                        <a:rPr lang="en-US" sz="1200" dirty="0">
                          <a:solidFill>
                            <a:schemeClr val="tx1"/>
                          </a:solidFill>
                          <a:latin typeface="Segoe UI" panose="020B0502040204020203" pitchFamily="34" charset="0"/>
                          <a:cs typeface="Segoe UI" panose="020B0502040204020203" pitchFamily="34" charset="0"/>
                          <a:sym typeface="Segoe UI" panose="020B0502040204020203" pitchFamily="34" charset="0"/>
                        </a:rPr>
                        <a:t>Morocco</a:t>
                      </a:r>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en-US" sz="1200" dirty="0">
                          <a:solidFill>
                            <a:schemeClr val="tx1"/>
                          </a:solidFill>
                          <a:latin typeface="Segoe UI" panose="020B0502040204020203" pitchFamily="34" charset="0"/>
                          <a:cs typeface="Segoe UI" panose="020B0502040204020203" pitchFamily="34" charset="0"/>
                          <a:sym typeface="Segoe UI" panose="020B0502040204020203" pitchFamily="34" charset="0"/>
                        </a:rPr>
                        <a:t>Morocco</a:t>
                      </a:r>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en-US" sz="1200" dirty="0">
                          <a:solidFill>
                            <a:schemeClr val="tx1"/>
                          </a:solidFill>
                          <a:latin typeface="Segoe UI" panose="020B0502040204020203" pitchFamily="34" charset="0"/>
                          <a:cs typeface="Segoe UI" panose="020B0502040204020203" pitchFamily="34" charset="0"/>
                          <a:sym typeface="Segoe UI" panose="020B0502040204020203" pitchFamily="34" charset="0"/>
                        </a:rPr>
                        <a:t>PAUT </a:t>
                      </a:r>
                      <a:r>
                        <a:rPr lang="en-US" sz="1200"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of Small bore piping Using Cobra scanner </a:t>
                      </a:r>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4172100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3AC0EFA-3ACD-4003-B0D5-BCD3190046C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p:oleObj spid="_x0000_s148482" name="think-cell Slide" r:id="rId6" imgW="360" imgH="360" progId="">
              <p:embed/>
            </p:oleObj>
          </a:graphicData>
        </a:graphic>
      </p:graphicFrame>
      <p:sp>
        <p:nvSpPr>
          <p:cNvPr id="2" name="Rectangle 1" hidden="1">
            <a:extLst>
              <a:ext uri="{FF2B5EF4-FFF2-40B4-BE49-F238E27FC236}">
                <a16:creationId xmlns:a16="http://schemas.microsoft.com/office/drawing/2014/main" xmlns="" id="{FB88524B-E790-4B8C-937C-B560751134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5" y="343356"/>
            <a:ext cx="11635246" cy="430887"/>
          </a:xfrm>
        </p:spPr>
        <p:txBody>
          <a:bodyPr/>
          <a:lstStyle/>
          <a:p>
            <a:r>
              <a:rPr lang="en-US" dirty="0">
                <a:sym typeface="Segoe UI" panose="020B0502040204020203" pitchFamily="34" charset="0"/>
              </a:rPr>
              <a:t>SOME MAJOR ADVANCED NDT PROJECTS DONE IN THE PAST</a:t>
            </a:r>
          </a:p>
        </p:txBody>
      </p:sp>
      <p:graphicFrame>
        <p:nvGraphicFramePr>
          <p:cNvPr id="77" name="Table 76">
            <a:extLst>
              <a:ext uri="{FF2B5EF4-FFF2-40B4-BE49-F238E27FC236}">
                <a16:creationId xmlns:a16="http://schemas.microsoft.com/office/drawing/2014/main" xmlns="" id="{E885239E-FAE9-42C4-902D-D6A0F8A6C561}"/>
              </a:ext>
            </a:extLst>
          </p:cNvPr>
          <p:cNvGraphicFramePr>
            <a:graphicFrameLocks noGrp="1"/>
          </p:cNvGraphicFramePr>
          <p:nvPr>
            <p:extLst>
              <p:ext uri="{D42A27DB-BD31-4B8C-83A1-F6EECF244321}">
                <p14:modId xmlns:p14="http://schemas.microsoft.com/office/powerpoint/2010/main" xmlns="" val="1833128466"/>
              </p:ext>
            </p:extLst>
          </p:nvPr>
        </p:nvGraphicFramePr>
        <p:xfrm>
          <a:off x="278375" y="1193808"/>
          <a:ext cx="11635246" cy="5208659"/>
        </p:xfrm>
        <a:graphic>
          <a:graphicData uri="http://schemas.openxmlformats.org/drawingml/2006/table">
            <a:tbl>
              <a:tblPr/>
              <a:tblGrid>
                <a:gridCol w="613726">
                  <a:extLst>
                    <a:ext uri="{9D8B030D-6E8A-4147-A177-3AD203B41FA5}">
                      <a16:colId xmlns:a16="http://schemas.microsoft.com/office/drawing/2014/main" xmlns="" val="20000"/>
                    </a:ext>
                  </a:extLst>
                </a:gridCol>
                <a:gridCol w="1357937">
                  <a:extLst>
                    <a:ext uri="{9D8B030D-6E8A-4147-A177-3AD203B41FA5}">
                      <a16:colId xmlns:a16="http://schemas.microsoft.com/office/drawing/2014/main" xmlns="" val="20001"/>
                    </a:ext>
                  </a:extLst>
                </a:gridCol>
                <a:gridCol w="2880761">
                  <a:extLst>
                    <a:ext uri="{9D8B030D-6E8A-4147-A177-3AD203B41FA5}">
                      <a16:colId xmlns:a16="http://schemas.microsoft.com/office/drawing/2014/main" xmlns="" val="20002"/>
                    </a:ext>
                  </a:extLst>
                </a:gridCol>
                <a:gridCol w="2006600">
                  <a:extLst>
                    <a:ext uri="{9D8B030D-6E8A-4147-A177-3AD203B41FA5}">
                      <a16:colId xmlns:a16="http://schemas.microsoft.com/office/drawing/2014/main" xmlns="" val="20003"/>
                    </a:ext>
                  </a:extLst>
                </a:gridCol>
                <a:gridCol w="4776222">
                  <a:extLst>
                    <a:ext uri="{9D8B030D-6E8A-4147-A177-3AD203B41FA5}">
                      <a16:colId xmlns:a16="http://schemas.microsoft.com/office/drawing/2014/main" xmlns="" val="20004"/>
                    </a:ext>
                  </a:extLst>
                </a:gridCol>
              </a:tblGrid>
              <a:tr h="337319">
                <a:tc>
                  <a:txBody>
                    <a:bodyPr/>
                    <a:lstStyle/>
                    <a:p>
                      <a:pPr algn="ctr" rtl="0" fontAlgn="t"/>
                      <a:r>
                        <a:rPr lang="en-IN" sz="1200" b="1" i="0" u="none" strike="noStrike" dirty="0" err="1">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Sr.No</a:t>
                      </a:r>
                      <a:endPar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635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Period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Client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Location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Description</a:t>
                      </a:r>
                    </a:p>
                  </a:txBody>
                  <a:tcPr anchor="ctr">
                    <a:lnL w="3175"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480300">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71</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Nov 18 – Nov 18</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t"/>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S2G</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Test Industrial, Morocco</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Morocco</a:t>
                      </a:r>
                      <a:endPar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endParaRPr>
                    </a:p>
                    <a:p>
                      <a:pPr algn="l" rtl="0" fontAlgn="b"/>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In-Suit</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Metallography</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80300">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72</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Nov</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18-Till Date</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t"/>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GE</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Power India Ltd</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b"/>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NTPC</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US" sz="1200" b="0" i="0" u="none" strike="noStrike" baseline="0"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Barh</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 India</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PAUT Inspection of  Boiler Tubes</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16065">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73</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Nov 18 – Mar</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19</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ONGC / L&amp;T</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offshore/OTI</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50000"/>
                        </a:lnSpc>
                        <a:spcBef>
                          <a:spcPts val="0"/>
                        </a:spcBef>
                        <a:spcAft>
                          <a:spcPts val="0"/>
                        </a:spcAft>
                        <a:buClrTx/>
                        <a:buSzTx/>
                        <a:buFontTx/>
                        <a:buNone/>
                        <a:tabLst/>
                        <a:defRPr/>
                      </a:pP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Mumbai</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Offshore </a:t>
                      </a:r>
                      <a:endPar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endParaRPr>
                    </a:p>
                    <a:p>
                      <a:pPr algn="l" rtl="0" fontAlgn="ct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PAUT 7 MUT/MPI of offshore Jackets and Riser Spools.</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80300">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74</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Jan</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19  – Jan 19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TCR advanced Engineering</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Mumbai</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smtClean="0">
                          <a:solidFill>
                            <a:schemeClr val="tx1"/>
                          </a:solidFill>
                          <a:latin typeface="Segoe UI" panose="020B0502040204020203" pitchFamily="34" charset="0"/>
                          <a:cs typeface="Segoe UI" panose="020B0502040204020203" pitchFamily="34" charset="0"/>
                          <a:sym typeface="Segoe UI" panose="020B0502040204020203" pitchFamily="34" charset="0"/>
                        </a:rPr>
                        <a:t>Hydro form</a:t>
                      </a:r>
                      <a:r>
                        <a:rPr lang="en-US" sz="1200" b="0" i="0" u="none" strike="noStrike" baseline="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corrosion mapping services</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80300">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75</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indent="0" algn="l">
                        <a:spcBef>
                          <a:spcPts val="600"/>
                        </a:spcBef>
                        <a:buClr>
                          <a:schemeClr val="accent2"/>
                        </a:buClr>
                        <a:buSzPct val="100000"/>
                        <a:buNone/>
                      </a:pPr>
                      <a:r>
                        <a:rPr lang="pt-BR" sz="12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Mar</a:t>
                      </a:r>
                      <a:r>
                        <a:rPr lang="pt-BR" sz="1200" baseline="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 19 – Mar 19</a:t>
                      </a:r>
                      <a:endParaRPr lang="pt-BR" sz="12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S2G Test Industrial, Morocco</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Morocco</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NDT training for technicians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480300">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76</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indent="0" algn="l">
                        <a:spcBef>
                          <a:spcPts val="600"/>
                        </a:spcBef>
                        <a:buClr>
                          <a:schemeClr val="accent2"/>
                        </a:buClr>
                        <a:buSzPct val="100000"/>
                        <a:buNone/>
                      </a:pPr>
                      <a:r>
                        <a:rPr lang="pt-BR" sz="12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Ma</a:t>
                      </a:r>
                      <a:r>
                        <a:rPr lang="pt-BR" sz="1200" baseline="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r19 – Mar 19</a:t>
                      </a:r>
                      <a:endParaRPr lang="pt-BR" sz="12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GE Power India Ltd</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CPP</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US" sz="1200" b="0" i="0" u="none" strike="noStrike" baseline="0"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Lalkuam</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PAUT</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of  Boiler Tubes at paper mill</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480300">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77</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May</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19- Till Date</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t"/>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Reliance</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 Sapura/ OTI</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b"/>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Jam</a:t>
                      </a:r>
                      <a:r>
                        <a:rPr lang="en-US"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nagar, India</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MUT &amp; MPI Inspection onboard S2000(offshore)</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480300">
                <a:tc>
                  <a:txBody>
                    <a:bodyPr/>
                    <a:lstStyle/>
                    <a:p>
                      <a:pPr algn="ctr"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78</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en-GB" sz="12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Jun</a:t>
                      </a:r>
                      <a:r>
                        <a:rPr lang="en-GB" sz="1200"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19 – Till Date</a:t>
                      </a:r>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en-GB" sz="12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Ayoki</a:t>
                      </a:r>
                      <a:r>
                        <a:rPr lang="en-GB" sz="1200"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Fabricon</a:t>
                      </a:r>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en-US" sz="12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Rwanda</a:t>
                      </a:r>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sym typeface="Segoe UI" panose="020B0502040204020203" pitchFamily="34" charset="0"/>
                        </a:rPr>
                        <a:t>PAUT </a:t>
                      </a:r>
                      <a:r>
                        <a:rPr lang="en-US" sz="1200"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of Boiler Tubes welds &amp; associated piping.</a:t>
                      </a:r>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480300">
                <a:tc>
                  <a:txBody>
                    <a:bodyPr/>
                    <a:lstStyle/>
                    <a:p>
                      <a:pPr algn="ctr" rtl="0" fontAlgn="ct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480300">
                <a:tc>
                  <a:txBody>
                    <a:bodyPr/>
                    <a:lstStyle/>
                    <a:p>
                      <a:pPr algn="ctr" rtl="0" fontAlgn="ct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endParaRPr lang="en-GB"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4172100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3AC0EFA-3ACD-4003-B0D5-BCD3190046C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p:oleObj spid="_x0000_s104484" name="think-cell Slide" r:id="rId6" imgW="360" imgH="360" progId="">
              <p:embed/>
            </p:oleObj>
          </a:graphicData>
        </a:graphic>
      </p:graphicFrame>
      <p:sp>
        <p:nvSpPr>
          <p:cNvPr id="2" name="Rectangle 1" hidden="1">
            <a:extLst>
              <a:ext uri="{FF2B5EF4-FFF2-40B4-BE49-F238E27FC236}">
                <a16:creationId xmlns:a16="http://schemas.microsoft.com/office/drawing/2014/main" xmlns="" id="{FB88524B-E790-4B8C-937C-B560751134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5" y="343356"/>
            <a:ext cx="11635246" cy="430887"/>
          </a:xfrm>
        </p:spPr>
        <p:txBody>
          <a:bodyPr/>
          <a:lstStyle/>
          <a:p>
            <a:r>
              <a:rPr lang="en-US" dirty="0"/>
              <a:t>PULSE EDDY CURRENT EXPERIENCE (CUI)</a:t>
            </a:r>
            <a:endParaRPr lang="en-US" dirty="0">
              <a:sym typeface="Segoe UI" panose="020B0502040204020203" pitchFamily="34" charset="0"/>
            </a:endParaRPr>
          </a:p>
        </p:txBody>
      </p:sp>
      <p:graphicFrame>
        <p:nvGraphicFramePr>
          <p:cNvPr id="77" name="Table 76">
            <a:extLst>
              <a:ext uri="{FF2B5EF4-FFF2-40B4-BE49-F238E27FC236}">
                <a16:creationId xmlns:a16="http://schemas.microsoft.com/office/drawing/2014/main" xmlns="" id="{E885239E-FAE9-42C4-902D-D6A0F8A6C561}"/>
              </a:ext>
            </a:extLst>
          </p:cNvPr>
          <p:cNvGraphicFramePr>
            <a:graphicFrameLocks noGrp="1"/>
          </p:cNvGraphicFramePr>
          <p:nvPr>
            <p:extLst>
              <p:ext uri="{D42A27DB-BD31-4B8C-83A1-F6EECF244321}">
                <p14:modId xmlns:p14="http://schemas.microsoft.com/office/powerpoint/2010/main" xmlns="" val="1828940355"/>
              </p:ext>
            </p:extLst>
          </p:nvPr>
        </p:nvGraphicFramePr>
        <p:xfrm>
          <a:off x="278375" y="1193808"/>
          <a:ext cx="11635246" cy="5143495"/>
        </p:xfrm>
        <a:graphic>
          <a:graphicData uri="http://schemas.openxmlformats.org/drawingml/2006/table">
            <a:tbl>
              <a:tblPr/>
              <a:tblGrid>
                <a:gridCol w="613726">
                  <a:extLst>
                    <a:ext uri="{9D8B030D-6E8A-4147-A177-3AD203B41FA5}">
                      <a16:colId xmlns:a16="http://schemas.microsoft.com/office/drawing/2014/main" xmlns="" val="20000"/>
                    </a:ext>
                  </a:extLst>
                </a:gridCol>
                <a:gridCol w="1357937">
                  <a:extLst>
                    <a:ext uri="{9D8B030D-6E8A-4147-A177-3AD203B41FA5}">
                      <a16:colId xmlns:a16="http://schemas.microsoft.com/office/drawing/2014/main" xmlns="" val="20001"/>
                    </a:ext>
                  </a:extLst>
                </a:gridCol>
                <a:gridCol w="2880761">
                  <a:extLst>
                    <a:ext uri="{9D8B030D-6E8A-4147-A177-3AD203B41FA5}">
                      <a16:colId xmlns:a16="http://schemas.microsoft.com/office/drawing/2014/main" xmlns="" val="20002"/>
                    </a:ext>
                  </a:extLst>
                </a:gridCol>
                <a:gridCol w="2006600">
                  <a:extLst>
                    <a:ext uri="{9D8B030D-6E8A-4147-A177-3AD203B41FA5}">
                      <a16:colId xmlns:a16="http://schemas.microsoft.com/office/drawing/2014/main" xmlns="" val="20003"/>
                    </a:ext>
                  </a:extLst>
                </a:gridCol>
                <a:gridCol w="4776222">
                  <a:extLst>
                    <a:ext uri="{9D8B030D-6E8A-4147-A177-3AD203B41FA5}">
                      <a16:colId xmlns:a16="http://schemas.microsoft.com/office/drawing/2014/main" xmlns="" val="20004"/>
                    </a:ext>
                  </a:extLst>
                </a:gridCol>
              </a:tblGrid>
              <a:tr h="337319">
                <a:tc>
                  <a:txBody>
                    <a:bodyPr/>
                    <a:lstStyle/>
                    <a:p>
                      <a:pPr algn="ctr" rtl="0" fontAlgn="t"/>
                      <a:r>
                        <a:rPr lang="en-IN" sz="1200" b="1" i="0" u="none" strike="noStrike" dirty="0" err="1">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Sr.No</a:t>
                      </a:r>
                      <a:endPar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635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Period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Client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Location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Description</a:t>
                      </a:r>
                    </a:p>
                  </a:txBody>
                  <a:tcPr anchor="ctr">
                    <a:lnL w="3175"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600772">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rowSpan="7">
                  <a:txBody>
                    <a:bodyPr/>
                    <a:lstStyle/>
                    <a:p>
                      <a:pPr algn="l" rtl="0" fontAlgn="ctr"/>
                      <a:r>
                        <a:rPr lang="pt-BR"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Sep 17 Onwards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Petroleum Development of Oman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SaihNiyadha</a:t>
                      </a: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Oman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err="1">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SaihNiyadha</a:t>
                      </a:r>
                      <a:r>
                        <a:rPr lang="en-US"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Gas plant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600772">
                <a:tc>
                  <a:txBody>
                    <a:bodyPr/>
                    <a:lstStyle/>
                    <a:p>
                      <a:pPr algn="ctr"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vMerge="1">
                  <a:txBody>
                    <a:bodyPr/>
                    <a:lstStyle/>
                    <a:p>
                      <a:pPr algn="l" rtl="0" fontAlgn="ct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of Oman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Barik</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Oman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a:solidFill>
                            <a:schemeClr val="tx1"/>
                          </a:solidFill>
                          <a:latin typeface="Segoe UI" panose="020B0502040204020203" pitchFamily="34" charset="0"/>
                          <a:cs typeface="Segoe UI" panose="020B0502040204020203" pitchFamily="34" charset="0"/>
                          <a:sym typeface="Segoe UI" panose="020B0502040204020203" pitchFamily="34" charset="0"/>
                        </a:rPr>
                        <a:t>Barik Gas Plant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600772">
                <a:tc>
                  <a:txBody>
                    <a:bodyPr/>
                    <a:lstStyle/>
                    <a:p>
                      <a:pPr algn="ctr"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vMerge="1">
                  <a:txBody>
                    <a:bodyPr/>
                    <a:lstStyle/>
                    <a:p>
                      <a:pPr algn="l" rtl="0" fontAlgn="ct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of Oman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Amal,Oman</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a:solidFill>
                            <a:schemeClr val="tx1"/>
                          </a:solidFill>
                          <a:latin typeface="Segoe UI" panose="020B0502040204020203" pitchFamily="34" charset="0"/>
                          <a:cs typeface="Segoe UI" panose="020B0502040204020203" pitchFamily="34" charset="0"/>
                          <a:sym typeface="Segoe UI" panose="020B0502040204020203" pitchFamily="34" charset="0"/>
                        </a:rPr>
                        <a:t>Amal Steam Plant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600772">
                <a:tc>
                  <a:txBody>
                    <a:bodyPr/>
                    <a:lstStyle/>
                    <a:p>
                      <a:pPr algn="ctr"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vMerge="1">
                  <a:txBody>
                    <a:bodyPr/>
                    <a:lstStyle/>
                    <a:p>
                      <a:pPr algn="l" rtl="0" fontAlgn="ct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of Oman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SaihRawal</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Oman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a:solidFill>
                            <a:schemeClr val="tx1"/>
                          </a:solidFill>
                          <a:latin typeface="Segoe UI" panose="020B0502040204020203" pitchFamily="34" charset="0"/>
                          <a:cs typeface="Segoe UI" panose="020B0502040204020203" pitchFamily="34" charset="0"/>
                          <a:sym typeface="Segoe UI" panose="020B0502040204020203" pitchFamily="34" charset="0"/>
                        </a:rPr>
                        <a:t>Central Processing Plant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600772">
                <a:tc>
                  <a:txBody>
                    <a:bodyPr/>
                    <a:lstStyle/>
                    <a:p>
                      <a:pPr algn="ctr"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vMerge="1">
                  <a:txBody>
                    <a:bodyPr/>
                    <a:lstStyle/>
                    <a:p>
                      <a:pPr algn="l" rtl="0" fontAlgn="ct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of Oman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Qarnalam</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Oman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Qarnalam</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Steam plant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600772">
                <a:tc>
                  <a:txBody>
                    <a:bodyPr/>
                    <a:lstStyle/>
                    <a:p>
                      <a:pPr algn="ctr"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vMerge="1">
                  <a:txBody>
                    <a:bodyPr/>
                    <a:lstStyle/>
                    <a:p>
                      <a:pPr algn="l" rtl="0" fontAlgn="ct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of Oman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SaihRawal</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Oman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Integrated Power Station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600772">
                <a:tc>
                  <a:txBody>
                    <a:bodyPr/>
                    <a:lstStyle/>
                    <a:p>
                      <a:pPr algn="ctr"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vMerge="1">
                  <a:txBody>
                    <a:bodyPr/>
                    <a:lstStyle/>
                    <a:p>
                      <a:pPr marL="0" indent="0" algn="l">
                        <a:spcBef>
                          <a:spcPts val="600"/>
                        </a:spcBef>
                        <a:buClr>
                          <a:schemeClr val="accent2"/>
                        </a:buClr>
                        <a:buSzPct val="100000"/>
                        <a:buNone/>
                      </a:pPr>
                      <a:endParaRPr lang="pt-BR" sz="12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Oman Refinery petrochemical company</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Sohar</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 Oman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All Insulated Lines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600772">
                <a:tc>
                  <a:txBody>
                    <a:bodyPr/>
                    <a:lstStyle/>
                    <a:p>
                      <a:pPr algn="ctr"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en-US" sz="12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Apr</a:t>
                      </a:r>
                      <a:r>
                        <a:rPr lang="en-US" sz="1200"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US" sz="12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18</a:t>
                      </a:r>
                      <a:endParaRPr lang="en-US" sz="12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IRSA Technical Inspection &amp; Corrosion Control</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UAE</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PEC of</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Boiler</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007311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3AC0EFA-3ACD-4003-B0D5-BCD3190046C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p:oleObj spid="_x0000_s105507" name="think-cell Slide" r:id="rId6" imgW="360" imgH="360" progId="">
              <p:embed/>
            </p:oleObj>
          </a:graphicData>
        </a:graphic>
      </p:graphicFrame>
      <p:sp>
        <p:nvSpPr>
          <p:cNvPr id="2" name="Rectangle 1" hidden="1">
            <a:extLst>
              <a:ext uri="{FF2B5EF4-FFF2-40B4-BE49-F238E27FC236}">
                <a16:creationId xmlns:a16="http://schemas.microsoft.com/office/drawing/2014/main" xmlns="" id="{FB88524B-E790-4B8C-937C-B560751134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5" y="343356"/>
            <a:ext cx="11635246" cy="430887"/>
          </a:xfrm>
        </p:spPr>
        <p:txBody>
          <a:bodyPr/>
          <a:lstStyle/>
          <a:p>
            <a:r>
              <a:rPr lang="en-US" dirty="0"/>
              <a:t>LRUT PREVIOUS PROJECT EXPERIENCE </a:t>
            </a:r>
            <a:endParaRPr lang="en-US" dirty="0">
              <a:sym typeface="Segoe UI" panose="020B0502040204020203" pitchFamily="34" charset="0"/>
            </a:endParaRPr>
          </a:p>
        </p:txBody>
      </p:sp>
      <p:graphicFrame>
        <p:nvGraphicFramePr>
          <p:cNvPr id="77" name="Table 76">
            <a:extLst>
              <a:ext uri="{FF2B5EF4-FFF2-40B4-BE49-F238E27FC236}">
                <a16:creationId xmlns:a16="http://schemas.microsoft.com/office/drawing/2014/main" xmlns="" id="{E885239E-FAE9-42C4-902D-D6A0F8A6C561}"/>
              </a:ext>
            </a:extLst>
          </p:cNvPr>
          <p:cNvGraphicFramePr>
            <a:graphicFrameLocks noGrp="1"/>
          </p:cNvGraphicFramePr>
          <p:nvPr>
            <p:extLst>
              <p:ext uri="{D42A27DB-BD31-4B8C-83A1-F6EECF244321}">
                <p14:modId xmlns:p14="http://schemas.microsoft.com/office/powerpoint/2010/main" xmlns="" val="2751296593"/>
              </p:ext>
            </p:extLst>
          </p:nvPr>
        </p:nvGraphicFramePr>
        <p:xfrm>
          <a:off x="278375" y="1254190"/>
          <a:ext cx="11635246" cy="5140317"/>
        </p:xfrm>
        <a:graphic>
          <a:graphicData uri="http://schemas.openxmlformats.org/drawingml/2006/table">
            <a:tbl>
              <a:tblPr/>
              <a:tblGrid>
                <a:gridCol w="613726">
                  <a:extLst>
                    <a:ext uri="{9D8B030D-6E8A-4147-A177-3AD203B41FA5}">
                      <a16:colId xmlns:a16="http://schemas.microsoft.com/office/drawing/2014/main" xmlns="" val="20000"/>
                    </a:ext>
                  </a:extLst>
                </a:gridCol>
                <a:gridCol w="1419778">
                  <a:extLst>
                    <a:ext uri="{9D8B030D-6E8A-4147-A177-3AD203B41FA5}">
                      <a16:colId xmlns:a16="http://schemas.microsoft.com/office/drawing/2014/main" xmlns="" val="20001"/>
                    </a:ext>
                  </a:extLst>
                </a:gridCol>
                <a:gridCol w="2818920">
                  <a:extLst>
                    <a:ext uri="{9D8B030D-6E8A-4147-A177-3AD203B41FA5}">
                      <a16:colId xmlns:a16="http://schemas.microsoft.com/office/drawing/2014/main" xmlns="" val="20002"/>
                    </a:ext>
                  </a:extLst>
                </a:gridCol>
                <a:gridCol w="2006600">
                  <a:extLst>
                    <a:ext uri="{9D8B030D-6E8A-4147-A177-3AD203B41FA5}">
                      <a16:colId xmlns:a16="http://schemas.microsoft.com/office/drawing/2014/main" xmlns="" val="20003"/>
                    </a:ext>
                  </a:extLst>
                </a:gridCol>
                <a:gridCol w="4776222">
                  <a:extLst>
                    <a:ext uri="{9D8B030D-6E8A-4147-A177-3AD203B41FA5}">
                      <a16:colId xmlns:a16="http://schemas.microsoft.com/office/drawing/2014/main" xmlns="" val="20004"/>
                    </a:ext>
                  </a:extLst>
                </a:gridCol>
              </a:tblGrid>
              <a:tr h="337319">
                <a:tc>
                  <a:txBody>
                    <a:bodyPr/>
                    <a:lstStyle/>
                    <a:p>
                      <a:pPr algn="ctr" rtl="0" fontAlgn="t"/>
                      <a:r>
                        <a:rPr lang="en-IN" sz="1200" b="1" i="0" u="none" strike="noStrike" dirty="0" err="1">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Sr.No</a:t>
                      </a:r>
                      <a:endPar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635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Period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Client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Location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Description</a:t>
                      </a:r>
                    </a:p>
                  </a:txBody>
                  <a:tcPr anchor="ctr">
                    <a:lnL w="3175"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479347">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pt-BR"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Jun 13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Petroleum Development Of Oman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Sayyala</a:t>
                      </a: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LRUT Inspection of 16” and 28” Flare Lines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479347">
                <a:tc>
                  <a:txBody>
                    <a:bodyPr/>
                    <a:lstStyle/>
                    <a:p>
                      <a:pPr algn="ctr"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Jun</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13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Oman LLC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a:solidFill>
                            <a:schemeClr val="tx1"/>
                          </a:solidFill>
                          <a:latin typeface="Segoe UI" panose="020B0502040204020203" pitchFamily="34" charset="0"/>
                          <a:cs typeface="Segoe UI" panose="020B0502040204020203" pitchFamily="34" charset="0"/>
                          <a:sym typeface="Segoe UI" panose="020B0502040204020203" pitchFamily="34" charset="0"/>
                        </a:rPr>
                        <a:t>Mina Al Fahal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Long Range Ultrasonic Inspection on 30” 600#A0107RS Bypass to PRS Pipe Line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79347">
                <a:tc>
                  <a:txBody>
                    <a:bodyPr/>
                    <a:lstStyle/>
                    <a:p>
                      <a:pPr algn="ctr"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Aug</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13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Of Oman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Mina Al </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Fahal</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Muscat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LRUT Inspection of 30” and 40” Loading Lines Mina Al </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Fahal</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Muskat</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79347">
                <a:tc>
                  <a:txBody>
                    <a:bodyPr/>
                    <a:lstStyle/>
                    <a:p>
                      <a:pPr algn="ctr"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Aug</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13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Oman LLC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a:solidFill>
                            <a:schemeClr val="tx1"/>
                          </a:solidFill>
                          <a:latin typeface="Segoe UI" panose="020B0502040204020203" pitchFamily="34" charset="0"/>
                          <a:cs typeface="Segoe UI" panose="020B0502040204020203" pitchFamily="34" charset="0"/>
                          <a:sym typeface="Segoe UI" panose="020B0502040204020203" pitchFamily="34" charset="0"/>
                        </a:rPr>
                        <a:t>Lekhwair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Long Range Ultrasonic Inspection On 8” Oil line from </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Lekhwair</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E- RMS- 7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79347">
                <a:tc>
                  <a:txBody>
                    <a:bodyPr/>
                    <a:lstStyle/>
                    <a:p>
                      <a:pPr algn="ctr"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Feb</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14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Oman LLC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Lekhwair</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station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Long Range Ultra sonic Inspection On 12” Associated pipe at RMS4Bulk HDR to LPS Line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79347">
                <a:tc>
                  <a:txBody>
                    <a:bodyPr/>
                    <a:lstStyle/>
                    <a:p>
                      <a:pPr algn="ctr" rtl="0" fontAlgn="ctr"/>
                      <a:r>
                        <a:rPr lang="en-IN" sz="1200" b="0" i="0" u="none" strike="noStrike">
                          <a:solidFill>
                            <a:schemeClr val="tx1"/>
                          </a:solidFill>
                          <a:latin typeface="Segoe UI" panose="020B0502040204020203" pitchFamily="34" charset="0"/>
                          <a:cs typeface="Segoe UI" panose="020B0502040204020203" pitchFamily="34" charset="0"/>
                          <a:sym typeface="Segoe UI" panose="020B0502040204020203" pitchFamily="34" charset="0"/>
                        </a:rPr>
                        <a:t>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Mar</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14</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Oman LLC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NIMR Station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Long Range Ultrasonic Inspection On Various Lines crossing bund wall of T 4813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79347">
                <a:tc>
                  <a:txBody>
                    <a:bodyPr/>
                    <a:lstStyle/>
                    <a:p>
                      <a:pPr algn="ctr" rtl="0" fontAlgn="ctr"/>
                      <a:r>
                        <a:rPr lang="en-IN" sz="1200" b="0" i="0" u="none" strike="noStrike">
                          <a:solidFill>
                            <a:schemeClr val="tx1"/>
                          </a:solidFill>
                          <a:latin typeface="Segoe UI" panose="020B0502040204020203" pitchFamily="34" charset="0"/>
                          <a:cs typeface="Segoe UI" panose="020B0502040204020203" pitchFamily="34" charset="0"/>
                          <a:sym typeface="Segoe UI" panose="020B0502040204020203" pitchFamily="34" charset="0"/>
                        </a:rPr>
                        <a:t>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May 14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Oman LLC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Rima</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Station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Long Range Ultrasonic Inspection On Various Lines crossing bund wall of T 4007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479347">
                <a:tc>
                  <a:txBody>
                    <a:bodyPr/>
                    <a:lstStyle/>
                    <a:p>
                      <a:pPr algn="ctr" rtl="0" fontAlgn="ctr"/>
                      <a:r>
                        <a:rPr lang="en-IN" sz="1200" b="0" i="0" u="none" strike="noStrike">
                          <a:solidFill>
                            <a:schemeClr val="tx1"/>
                          </a:solidFill>
                          <a:latin typeface="Segoe UI" panose="020B0502040204020203" pitchFamily="34" charset="0"/>
                          <a:cs typeface="Segoe UI" panose="020B0502040204020203" pitchFamily="34" charset="0"/>
                          <a:sym typeface="Segoe UI" panose="020B0502040204020203" pitchFamily="34" charset="0"/>
                        </a:rPr>
                        <a:t>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May</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14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Oman LLC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MMPS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LRUT INSPECTION ON LOCATION PASSING BUND WALL IN MMPS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479347">
                <a:tc>
                  <a:txBody>
                    <a:bodyPr/>
                    <a:lstStyle/>
                    <a:p>
                      <a:pPr algn="ctr"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9</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Aug</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15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Oman LLC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Amal</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Steam Plant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Long Range Ultrasonic Inspection on </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Amal</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Steam Plant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488875">
                <a:tc>
                  <a:txBody>
                    <a:bodyPr/>
                    <a:lstStyle/>
                    <a:p>
                      <a:pPr algn="ctr"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10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Sep</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15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Of Oman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AL </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Noor</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station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LRUT INSPECTION ON ELEVEN TAGS @ AL NOOR STATION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069469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3AC0EFA-3ACD-4003-B0D5-BCD3190046C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p:oleObj spid="_x0000_s106532" name="think-cell Slide" r:id="rId6" imgW="360" imgH="360" progId="">
              <p:embed/>
            </p:oleObj>
          </a:graphicData>
        </a:graphic>
      </p:graphicFrame>
      <p:sp>
        <p:nvSpPr>
          <p:cNvPr id="2" name="Rectangle 1" hidden="1">
            <a:extLst>
              <a:ext uri="{FF2B5EF4-FFF2-40B4-BE49-F238E27FC236}">
                <a16:creationId xmlns:a16="http://schemas.microsoft.com/office/drawing/2014/main" xmlns="" id="{FB88524B-E790-4B8C-937C-B560751134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5" y="343356"/>
            <a:ext cx="11635246" cy="430887"/>
          </a:xfrm>
        </p:spPr>
        <p:txBody>
          <a:bodyPr/>
          <a:lstStyle/>
          <a:p>
            <a:r>
              <a:rPr lang="en-US" dirty="0"/>
              <a:t>LRUT PREVIOUS PROJECT EXPERIENCE </a:t>
            </a:r>
            <a:endParaRPr lang="en-US" dirty="0">
              <a:sym typeface="Segoe UI" panose="020B0502040204020203" pitchFamily="34" charset="0"/>
            </a:endParaRPr>
          </a:p>
        </p:txBody>
      </p:sp>
      <p:graphicFrame>
        <p:nvGraphicFramePr>
          <p:cNvPr id="77" name="Table 76">
            <a:extLst>
              <a:ext uri="{FF2B5EF4-FFF2-40B4-BE49-F238E27FC236}">
                <a16:creationId xmlns:a16="http://schemas.microsoft.com/office/drawing/2014/main" xmlns="" id="{E885239E-FAE9-42C4-902D-D6A0F8A6C561}"/>
              </a:ext>
            </a:extLst>
          </p:cNvPr>
          <p:cNvGraphicFramePr>
            <a:graphicFrameLocks noGrp="1"/>
          </p:cNvGraphicFramePr>
          <p:nvPr>
            <p:extLst>
              <p:ext uri="{D42A27DB-BD31-4B8C-83A1-F6EECF244321}">
                <p14:modId xmlns:p14="http://schemas.microsoft.com/office/powerpoint/2010/main" xmlns="" val="984030879"/>
              </p:ext>
            </p:extLst>
          </p:nvPr>
        </p:nvGraphicFramePr>
        <p:xfrm>
          <a:off x="278375" y="1193808"/>
          <a:ext cx="11635246" cy="5130792"/>
        </p:xfrm>
        <a:graphic>
          <a:graphicData uri="http://schemas.openxmlformats.org/drawingml/2006/table">
            <a:tbl>
              <a:tblPr/>
              <a:tblGrid>
                <a:gridCol w="613726">
                  <a:extLst>
                    <a:ext uri="{9D8B030D-6E8A-4147-A177-3AD203B41FA5}">
                      <a16:colId xmlns:a16="http://schemas.microsoft.com/office/drawing/2014/main" xmlns="" val="20000"/>
                    </a:ext>
                  </a:extLst>
                </a:gridCol>
                <a:gridCol w="1357937">
                  <a:extLst>
                    <a:ext uri="{9D8B030D-6E8A-4147-A177-3AD203B41FA5}">
                      <a16:colId xmlns:a16="http://schemas.microsoft.com/office/drawing/2014/main" xmlns="" val="20001"/>
                    </a:ext>
                  </a:extLst>
                </a:gridCol>
                <a:gridCol w="2880761">
                  <a:extLst>
                    <a:ext uri="{9D8B030D-6E8A-4147-A177-3AD203B41FA5}">
                      <a16:colId xmlns:a16="http://schemas.microsoft.com/office/drawing/2014/main" xmlns="" val="20002"/>
                    </a:ext>
                  </a:extLst>
                </a:gridCol>
                <a:gridCol w="2006600">
                  <a:extLst>
                    <a:ext uri="{9D8B030D-6E8A-4147-A177-3AD203B41FA5}">
                      <a16:colId xmlns:a16="http://schemas.microsoft.com/office/drawing/2014/main" xmlns="" val="20003"/>
                    </a:ext>
                  </a:extLst>
                </a:gridCol>
                <a:gridCol w="4776222">
                  <a:extLst>
                    <a:ext uri="{9D8B030D-6E8A-4147-A177-3AD203B41FA5}">
                      <a16:colId xmlns:a16="http://schemas.microsoft.com/office/drawing/2014/main" xmlns="" val="20004"/>
                    </a:ext>
                  </a:extLst>
                </a:gridCol>
              </a:tblGrid>
              <a:tr h="337319">
                <a:tc>
                  <a:txBody>
                    <a:bodyPr/>
                    <a:lstStyle/>
                    <a:p>
                      <a:pPr algn="ctr" rtl="0" fontAlgn="t"/>
                      <a:r>
                        <a:rPr lang="en-IN" sz="1200" b="1" i="0" u="none" strike="noStrike" dirty="0" err="1">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Sr.No</a:t>
                      </a:r>
                      <a:endPar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635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Period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Client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Location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Description</a:t>
                      </a:r>
                    </a:p>
                  </a:txBody>
                  <a:tcPr anchor="ctr">
                    <a:lnL w="3175"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373873">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pt-BR"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Sep 15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Petroleum Development Oman LLC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NRPS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US"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Long Range Ultrasonic Inspection On 6” MGL – NRPS OM.SOG.00570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323073">
                <a:tc>
                  <a:txBody>
                    <a:bodyPr/>
                    <a:lstStyle/>
                    <a:p>
                      <a:pPr algn="ctr"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12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Dec</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15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Oman LLC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a:solidFill>
                            <a:schemeClr val="tx1"/>
                          </a:solidFill>
                          <a:latin typeface="Segoe UI" panose="020B0502040204020203" pitchFamily="34" charset="0"/>
                          <a:cs typeface="Segoe UI" panose="020B0502040204020203" pitchFamily="34" charset="0"/>
                          <a:sym typeface="Segoe UI" panose="020B0502040204020203" pitchFamily="34" charset="0"/>
                        </a:rPr>
                        <a:t>LEKHWAIR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Long Range Ultrasonic Inspection On 6” L-547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79400">
                <a:tc>
                  <a:txBody>
                    <a:bodyPr/>
                    <a:lstStyle/>
                    <a:p>
                      <a:pPr algn="ctr"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13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Jan</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16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Oman LLC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Fahud</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Long Range Ultrasonic Inspection On 3” FHD.F087GL</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342900">
                <a:tc>
                  <a:txBody>
                    <a:bodyPr/>
                    <a:lstStyle/>
                    <a:p>
                      <a:pPr algn="ctr" rtl="0" fontAlgn="ctr"/>
                      <a:r>
                        <a:rPr lang="en-IN" sz="1200" b="0" i="0" u="none" strike="noStrike">
                          <a:solidFill>
                            <a:schemeClr val="tx1"/>
                          </a:solidFill>
                          <a:latin typeface="Segoe UI" panose="020B0502040204020203" pitchFamily="34" charset="0"/>
                          <a:cs typeface="Segoe UI" panose="020B0502040204020203" pitchFamily="34" charset="0"/>
                          <a:sym typeface="Segoe UI" panose="020B0502040204020203" pitchFamily="34" charset="0"/>
                        </a:rPr>
                        <a:t>14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Mar</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16</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Oman LLC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Fahud</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Long Range Ultrasonic Inspection On 6” FHE.F087OP</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330200">
                <a:tc>
                  <a:txBody>
                    <a:bodyPr/>
                    <a:lstStyle/>
                    <a:p>
                      <a:pPr algn="ctr" rtl="0" fontAlgn="ctr"/>
                      <a:r>
                        <a:rPr lang="en-IN" sz="1200" b="0" i="0" u="none" strike="noStrike">
                          <a:solidFill>
                            <a:schemeClr val="tx1"/>
                          </a:solidFill>
                          <a:latin typeface="Segoe UI" panose="020B0502040204020203" pitchFamily="34" charset="0"/>
                          <a:cs typeface="Segoe UI" panose="020B0502040204020203" pitchFamily="34" charset="0"/>
                          <a:sym typeface="Segoe UI" panose="020B0502040204020203" pitchFamily="34" charset="0"/>
                        </a:rPr>
                        <a:t>15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Aug</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16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Oman LLC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Fahud</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Long Range Ultrasonic Inspection On 16” FHD.053750B</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317500">
                <a:tc>
                  <a:txBody>
                    <a:bodyPr/>
                    <a:lstStyle/>
                    <a:p>
                      <a:pPr algn="ctr" rtl="0" fontAlgn="ctr"/>
                      <a:r>
                        <a:rPr lang="en-IN" sz="1200" b="0" i="0" u="none" strike="noStrike">
                          <a:solidFill>
                            <a:schemeClr val="tx1"/>
                          </a:solidFill>
                          <a:latin typeface="Segoe UI" panose="020B0502040204020203" pitchFamily="34" charset="0"/>
                          <a:cs typeface="Segoe UI" panose="020B0502040204020203" pitchFamily="34" charset="0"/>
                          <a:sym typeface="Segoe UI" panose="020B0502040204020203" pitchFamily="34" charset="0"/>
                        </a:rPr>
                        <a:t>16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Aug</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6</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Oman LLC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Marmul</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Long Range Ultrasonic Inspection on 30" MPS.24052P</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393700">
                <a:tc>
                  <a:txBody>
                    <a:bodyPr/>
                    <a:lstStyle/>
                    <a:p>
                      <a:pPr algn="ctr" rtl="0" fontAlgn="ctr"/>
                      <a:r>
                        <a:rPr lang="en-IN" sz="1200" b="0" i="0" u="none" strike="noStrike">
                          <a:solidFill>
                            <a:schemeClr val="tx1"/>
                          </a:solidFill>
                          <a:latin typeface="Segoe UI" panose="020B0502040204020203" pitchFamily="34" charset="0"/>
                          <a:cs typeface="Segoe UI" panose="020B0502040204020203" pitchFamily="34" charset="0"/>
                          <a:sym typeface="Segoe UI" panose="020B0502040204020203" pitchFamily="34" charset="0"/>
                        </a:rPr>
                        <a:t>17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Oct</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16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Oman LLC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FAHUD/</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QarnAlam</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Long Range Ultrasonic Inspection on Pipelines various Dia on NPP Pipeline Tags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393700">
                <a:tc>
                  <a:txBody>
                    <a:bodyPr/>
                    <a:lstStyle/>
                    <a:p>
                      <a:pPr algn="ctr" rtl="0" fontAlgn="ctr"/>
                      <a:r>
                        <a:rPr lang="en-IN" sz="1200" b="0" i="0" u="none" strike="noStrike">
                          <a:solidFill>
                            <a:schemeClr val="tx1"/>
                          </a:solidFill>
                          <a:latin typeface="Segoe UI" panose="020B0502040204020203" pitchFamily="34" charset="0"/>
                          <a:cs typeface="Segoe UI" panose="020B0502040204020203" pitchFamily="34" charset="0"/>
                          <a:sym typeface="Segoe UI" panose="020B0502040204020203" pitchFamily="34" charset="0"/>
                        </a:rPr>
                        <a:t>18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May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17</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PDO /</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Alghalbi</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North Oman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Long Range Ultrasonic Inspection on 8"Haniya RMS to AL </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huwaishah</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355600">
                <a:tc>
                  <a:txBody>
                    <a:bodyPr/>
                    <a:lstStyle/>
                    <a:p>
                      <a:pPr algn="ctr" rtl="0" fontAlgn="ctr"/>
                      <a:r>
                        <a:rPr lang="en-IN" sz="1200" b="0" i="0" u="none" strike="noStrike">
                          <a:solidFill>
                            <a:schemeClr val="tx1"/>
                          </a:solidFill>
                          <a:latin typeface="Segoe UI" panose="020B0502040204020203" pitchFamily="34" charset="0"/>
                          <a:cs typeface="Segoe UI" panose="020B0502040204020203" pitchFamily="34" charset="0"/>
                          <a:sym typeface="Segoe UI" panose="020B0502040204020203" pitchFamily="34" charset="0"/>
                        </a:rPr>
                        <a:t>19</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Dec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17</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PDO /</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Amal</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Petroleum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South Oman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Long Range Ultrasonic Inspection on NON Piggable Lines on various assets at PDO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368300">
                <a:tc>
                  <a:txBody>
                    <a:bodyPr/>
                    <a:lstStyle/>
                    <a:p>
                      <a:pPr algn="ctr" rtl="0" fontAlgn="ctr"/>
                      <a:r>
                        <a:rPr lang="en-IN" sz="1200" b="0" i="0" u="none" strike="noStrike">
                          <a:solidFill>
                            <a:schemeClr val="tx1"/>
                          </a:solidFill>
                          <a:latin typeface="Segoe UI" panose="020B0502040204020203" pitchFamily="34" charset="0"/>
                          <a:cs typeface="Segoe UI" panose="020B0502040204020203" pitchFamily="34" charset="0"/>
                          <a:sym typeface="Segoe UI" panose="020B0502040204020203" pitchFamily="34" charset="0"/>
                        </a:rPr>
                        <a:t>20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Feb</a:t>
                      </a:r>
                      <a:r>
                        <a:rPr lang="en-IN" sz="1200" b="0" i="0" u="none" strike="noStrike" baseline="0" dirty="0">
                          <a:solidFill>
                            <a:schemeClr val="tx1"/>
                          </a:solidFill>
                          <a:latin typeface="Segoe UI" panose="020B0502040204020203" pitchFamily="34" charset="0"/>
                          <a:cs typeface="Segoe UI" panose="020B0502040204020203" pitchFamily="34" charset="0"/>
                          <a:sym typeface="Segoe UI" panose="020B0502040204020203" pitchFamily="34" charset="0"/>
                        </a:rPr>
                        <a:t> 18 </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Petroleum Development Oman LLC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South Oman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Long Range Ultrasonic Inspection on Hazar </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Zauliyah</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Pipeline approximately 30 km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317500">
                <a:tc>
                  <a:txBody>
                    <a:bodyPr/>
                    <a:lstStyle/>
                    <a:p>
                      <a:pPr algn="ctr"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21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Mar 18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Salalah</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Methanol </a:t>
                      </a:r>
                      <a:r>
                        <a:rPr lang="en-IN" sz="1200" b="0" i="0" u="none" strike="noStrike" dirty="0" err="1">
                          <a:solidFill>
                            <a:schemeClr val="tx1"/>
                          </a:solidFill>
                          <a:latin typeface="Segoe UI" panose="020B0502040204020203" pitchFamily="34" charset="0"/>
                          <a:cs typeface="Segoe UI" panose="020B0502040204020203" pitchFamily="34" charset="0"/>
                          <a:sym typeface="Segoe UI" panose="020B0502040204020203" pitchFamily="34" charset="0"/>
                        </a:rPr>
                        <a:t>Compnay</a:t>
                      </a: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Salalah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Long Range Ultrasonic Inspection contract for Salalah Methanol company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220870048"/>
                  </a:ext>
                </a:extLst>
              </a:tr>
              <a:tr h="0">
                <a:tc>
                  <a:txBody>
                    <a:bodyPr/>
                    <a:lstStyle/>
                    <a:p>
                      <a:pPr algn="ctr" rtl="0" fontAlgn="ctr"/>
                      <a:r>
                        <a:rPr lang="en-US"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22</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May</a:t>
                      </a:r>
                      <a:r>
                        <a:rPr lang="en-IN" sz="1200" b="0" i="0" u="none" strike="noStrike" baseline="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18</a:t>
                      </a:r>
                      <a:endPar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IRSA Technical Inspection &amp; Corrosion Control</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Iran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cs typeface="Segoe UI" panose="020B0502040204020203" pitchFamily="34" charset="0"/>
                          <a:sym typeface="Segoe UI" panose="020B0502040204020203" pitchFamily="34" charset="0"/>
                        </a:rPr>
                        <a:t>LRUT Equipment With technician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550681817"/>
                  </a:ext>
                </a:extLst>
              </a:tr>
            </a:tbl>
          </a:graphicData>
        </a:graphic>
      </p:graphicFrame>
    </p:spTree>
    <p:extLst>
      <p:ext uri="{BB962C8B-B14F-4D97-AF65-F5344CB8AC3E}">
        <p14:creationId xmlns:p14="http://schemas.microsoft.com/office/powerpoint/2010/main" xmlns="" val="71779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EB3897D7-8C46-47C7-BA71-78A51B0E89EE}"/>
              </a:ext>
            </a:extLst>
          </p:cNvPr>
          <p:cNvGraphicFramePr>
            <a:graphicFrameLocks noChangeAspect="1"/>
          </p:cNvGraphicFramePr>
          <p:nvPr>
            <p:custDataLst>
              <p:tags r:id="rId2"/>
            </p:custDataLst>
            <p:extLst>
              <p:ext uri="{D42A27DB-BD31-4B8C-83A1-F6EECF244321}">
                <p14:modId xmlns:p14="http://schemas.microsoft.com/office/powerpoint/2010/main" xmlns="" val="1420352993"/>
              </p:ext>
            </p:extLst>
          </p:nvPr>
        </p:nvGraphicFramePr>
        <p:xfrm>
          <a:off x="1588" y="1588"/>
          <a:ext cx="1588" cy="1588"/>
        </p:xfrm>
        <a:graphic>
          <a:graphicData uri="http://schemas.openxmlformats.org/presentationml/2006/ole">
            <p:oleObj spid="_x0000_s57383" name="think-cell Slide" r:id="rId5" imgW="360" imgH="360" progId="">
              <p:embed/>
            </p:oleObj>
          </a:graphicData>
        </a:graphic>
      </p:graphicFrame>
      <p:sp>
        <p:nvSpPr>
          <p:cNvPr id="4" name="Title 3">
            <a:extLst>
              <a:ext uri="{FF2B5EF4-FFF2-40B4-BE49-F238E27FC236}">
                <a16:creationId xmlns:a16="http://schemas.microsoft.com/office/drawing/2014/main" xmlns="" id="{D1FC7A56-3407-4888-BD9D-F9879214CC0F}"/>
              </a:ext>
            </a:extLst>
          </p:cNvPr>
          <p:cNvSpPr>
            <a:spLocks noGrp="1"/>
          </p:cNvSpPr>
          <p:nvPr>
            <p:ph type="title"/>
          </p:nvPr>
        </p:nvSpPr>
        <p:spPr/>
        <p:txBody>
          <a:bodyPr/>
          <a:lstStyle/>
          <a:p>
            <a:r>
              <a:rPr lang="en-US" dirty="0">
                <a:sym typeface="Segoe UI" panose="020B0502040204020203" pitchFamily="34" charset="0"/>
              </a:rPr>
              <a:t>INTRODUCTION</a:t>
            </a:r>
          </a:p>
        </p:txBody>
      </p:sp>
      <p:sp>
        <p:nvSpPr>
          <p:cNvPr id="7" name="Content Placeholder 8">
            <a:extLst>
              <a:ext uri="{FF2B5EF4-FFF2-40B4-BE49-F238E27FC236}">
                <a16:creationId xmlns:a16="http://schemas.microsoft.com/office/drawing/2014/main" xmlns="" id="{CED9930D-9413-4173-8897-2C40B8D95E75}"/>
              </a:ext>
            </a:extLst>
          </p:cNvPr>
          <p:cNvSpPr txBox="1">
            <a:spLocks/>
          </p:cNvSpPr>
          <p:nvPr/>
        </p:nvSpPr>
        <p:spPr>
          <a:xfrm>
            <a:off x="4165602" y="1308090"/>
            <a:ext cx="7748021" cy="5016758"/>
          </a:xfrm>
          <a:prstGeom prst="rect">
            <a:avLst/>
          </a:prstGeom>
        </p:spPr>
        <p:txBody>
          <a:bodyPr vert="horz" wrap="square" lIns="0" tIns="0" rIns="0" bIns="0" rtlCol="0">
            <a:sp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lgn="just">
              <a:spcBef>
                <a:spcPts val="1800"/>
              </a:spcBef>
              <a:buClr>
                <a:schemeClr val="accent2"/>
              </a:buClr>
              <a:buSzPct val="100000"/>
              <a:buNone/>
            </a:pPr>
            <a:r>
              <a:rPr lang="en-US" sz="1400" b="1"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               </a:t>
            </a:r>
            <a:r>
              <a:rPr lang="en-US" sz="14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is an ISO 9001:2015 Certified Company established in 2005, primarily, as an “Advanced Non Destructive Testing (ANDT) center” to provide Inspection Services to the Oil, Gas, Power, Marine, Offshore, Wind Energy and Nuclear Sector. </a:t>
            </a:r>
          </a:p>
          <a:p>
            <a:pPr marL="0" indent="0" algn="just">
              <a:spcBef>
                <a:spcPts val="1800"/>
              </a:spcBef>
              <a:buClr>
                <a:schemeClr val="accent2"/>
              </a:buClr>
              <a:buSzPct val="100000"/>
              <a:buNone/>
            </a:pPr>
            <a:r>
              <a:rPr lang="en-US" sz="14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We are pioneers in the field of Advanced Ultrasonic Testing having successfully implemented the AUT </a:t>
            </a:r>
            <a:r>
              <a:rPr lang="en-US" sz="14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technique (</a:t>
            </a:r>
            <a:r>
              <a:rPr lang="en-US" sz="14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PAUT &amp; TOFD) in a number of projects, worldwide, both </a:t>
            </a:r>
            <a:r>
              <a:rPr lang="en-US" sz="14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Onshore </a:t>
            </a:r>
            <a:r>
              <a:rPr lang="en-US" sz="14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&amp; </a:t>
            </a:r>
            <a:r>
              <a:rPr lang="en-US" sz="14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Offshore</a:t>
            </a:r>
            <a:r>
              <a:rPr lang="en-US" sz="14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 Additionally, we provide other Advanced NDT services such as Pulsed Eddy Current (PEC), AUT(Pipe </a:t>
            </a:r>
            <a:r>
              <a:rPr lang="en-US" sz="14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Wizard</a:t>
            </a:r>
            <a:r>
              <a:rPr lang="en-US" sz="14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 Long Range UT (LRUT), Helium Leak Testing, ACFM, Boroscopy, Tubing Inspection (IRIS/ECT/RFET/MFL), Corrosion Mapping, Storage Tank Inspection (MFL,RMS) etc. </a:t>
            </a:r>
          </a:p>
          <a:p>
            <a:pPr marL="0" indent="0" algn="just">
              <a:spcBef>
                <a:spcPts val="1800"/>
              </a:spcBef>
              <a:buClr>
                <a:schemeClr val="accent2"/>
              </a:buClr>
              <a:buSzPct val="100000"/>
              <a:buNone/>
            </a:pPr>
            <a:r>
              <a:rPr lang="en-US" sz="14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In addition to the above, we provide Project Support Services (PSS) and supply specialized technical personnel directly to the client for their projects. We have a vast pool of professionals who are highly experienced and certified in various disciplines including Engineering, Construction, QA/QC and Commissioning. </a:t>
            </a:r>
          </a:p>
          <a:p>
            <a:pPr marL="0" indent="0" algn="just">
              <a:spcBef>
                <a:spcPts val="1800"/>
              </a:spcBef>
              <a:buClr>
                <a:schemeClr val="accent2"/>
              </a:buClr>
              <a:buSzPct val="100000"/>
              <a:buNone/>
            </a:pPr>
            <a:r>
              <a:rPr lang="en-US" sz="14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In a span of 13 years, we have provided services to major clients like Shell, GE, Saudi Aramco, Saipem, ONGC, Qatar Petroleum, PDO Oman, Aker Solutions, Reliance Industries Ltd, Worley Parson, Foster Wheeler, Alstom, RINA, OCP Morocco, SapuraKencana for many of their premier projects in South Asia, Middle East ,Far East and Africa.</a:t>
            </a:r>
          </a:p>
          <a:p>
            <a:pPr marL="0" indent="0" algn="just">
              <a:spcBef>
                <a:spcPts val="1800"/>
              </a:spcBef>
              <a:buClr>
                <a:schemeClr val="accent2"/>
              </a:buClr>
              <a:buSzPct val="100000"/>
              <a:buNone/>
            </a:pPr>
            <a:r>
              <a:rPr lang="en-US" sz="14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All the activities and services are carried out using sophisticated </a:t>
            </a:r>
            <a:r>
              <a:rPr lang="en-US" sz="14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equipments </a:t>
            </a:r>
            <a:r>
              <a:rPr lang="en-US" sz="14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combined with latest technology available, globally, backed by a team of qualified and experienced professionals with specific focus and attention to Quality and work safety</a:t>
            </a:r>
          </a:p>
        </p:txBody>
      </p:sp>
      <p:pic>
        <p:nvPicPr>
          <p:cNvPr id="10" name="Picture 9">
            <a:extLst>
              <a:ext uri="{FF2B5EF4-FFF2-40B4-BE49-F238E27FC236}">
                <a16:creationId xmlns:a16="http://schemas.microsoft.com/office/drawing/2014/main" xmlns="" id="{AE582E4E-AAFC-4C7C-9573-0BE057C40F4B}"/>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a:stretch/>
        </p:blipFill>
        <p:spPr>
          <a:xfrm>
            <a:off x="0" y="1308089"/>
            <a:ext cx="4046220" cy="5206554"/>
          </a:xfrm>
          <a:prstGeom prst="rect">
            <a:avLst/>
          </a:prstGeom>
        </p:spPr>
      </p:pic>
      <p:pic>
        <p:nvPicPr>
          <p:cNvPr id="6" name="Picture 5">
            <a:extLst>
              <a:ext uri="{FF2B5EF4-FFF2-40B4-BE49-F238E27FC236}">
                <a16:creationId xmlns:a16="http://schemas.microsoft.com/office/drawing/2014/main" xmlns="" id="{95E28957-C1F3-4D72-875B-A3F6B00F8D93}"/>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6598" t="64179" r="16598" b="11927"/>
          <a:stretch/>
        </p:blipFill>
        <p:spPr>
          <a:xfrm>
            <a:off x="4165602" y="1308089"/>
            <a:ext cx="714520" cy="210978"/>
          </a:xfrm>
          <a:prstGeom prst="rect">
            <a:avLst/>
          </a:prstGeom>
        </p:spPr>
      </p:pic>
    </p:spTree>
    <p:extLst>
      <p:ext uri="{BB962C8B-B14F-4D97-AF65-F5344CB8AC3E}">
        <p14:creationId xmlns:p14="http://schemas.microsoft.com/office/powerpoint/2010/main" xmlns="" val="537623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3F10168A-8212-44C0-94DB-65D2D6699D03}"/>
              </a:ext>
            </a:extLst>
          </p:cNvPr>
          <p:cNvGraphicFramePr>
            <a:graphicFrameLocks noChangeAspect="1"/>
          </p:cNvGraphicFramePr>
          <p:nvPr>
            <p:custDataLst>
              <p:tags r:id="rId2"/>
            </p:custDataLst>
            <p:extLst>
              <p:ext uri="{D42A27DB-BD31-4B8C-83A1-F6EECF244321}">
                <p14:modId xmlns:p14="http://schemas.microsoft.com/office/powerpoint/2010/main" xmlns="" val="3659628349"/>
              </p:ext>
            </p:extLst>
          </p:nvPr>
        </p:nvGraphicFramePr>
        <p:xfrm>
          <a:off x="1588" y="1588"/>
          <a:ext cx="1588" cy="1588"/>
        </p:xfrm>
        <a:graphic>
          <a:graphicData uri="http://schemas.openxmlformats.org/presentationml/2006/ole">
            <p:oleObj spid="_x0000_s76837" name="think-cell Slide" r:id="rId6" imgW="360" imgH="360" progId="">
              <p:embed/>
            </p:oleObj>
          </a:graphicData>
        </a:graphic>
      </p:graphicFrame>
      <p:sp>
        <p:nvSpPr>
          <p:cNvPr id="2" name="Rectangle 1" hidden="1">
            <a:extLst>
              <a:ext uri="{FF2B5EF4-FFF2-40B4-BE49-F238E27FC236}">
                <a16:creationId xmlns:a16="http://schemas.microsoft.com/office/drawing/2014/main" xmlns="" id="{19047BC1-7F31-4576-85AE-483F4D58F00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QUALITY POLICY</a:t>
            </a:r>
          </a:p>
        </p:txBody>
      </p:sp>
      <p:grpSp>
        <p:nvGrpSpPr>
          <p:cNvPr id="8" name="Group 7">
            <a:extLst>
              <a:ext uri="{FF2B5EF4-FFF2-40B4-BE49-F238E27FC236}">
                <a16:creationId xmlns:a16="http://schemas.microsoft.com/office/drawing/2014/main" xmlns="" id="{0E87407C-FE68-47B8-A60A-D0F821338FF5}"/>
              </a:ext>
            </a:extLst>
          </p:cNvPr>
          <p:cNvGrpSpPr/>
          <p:nvPr/>
        </p:nvGrpSpPr>
        <p:grpSpPr>
          <a:xfrm>
            <a:off x="4123040" y="1172753"/>
            <a:ext cx="3945920" cy="5581566"/>
            <a:chOff x="3949851" y="1192209"/>
            <a:chExt cx="3945920" cy="5581566"/>
          </a:xfrm>
        </p:grpSpPr>
        <p:pic>
          <p:nvPicPr>
            <p:cNvPr id="77" name="Picture 2">
              <a:extLst>
                <a:ext uri="{FF2B5EF4-FFF2-40B4-BE49-F238E27FC236}">
                  <a16:creationId xmlns:a16="http://schemas.microsoft.com/office/drawing/2014/main" xmlns="" id="{4AC0190B-BB8C-486F-95A1-9339755A1173}"/>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tretch/>
          </p:blipFill>
          <p:spPr bwMode="auto">
            <a:xfrm>
              <a:off x="3949851" y="1192209"/>
              <a:ext cx="3945920" cy="5581566"/>
            </a:xfrm>
            <a:prstGeom prst="rect">
              <a:avLst/>
            </a:prstGeom>
            <a:ln>
              <a:noFill/>
            </a:ln>
          </p:spPr>
        </p:pic>
        <p:sp>
          <p:nvSpPr>
            <p:cNvPr id="4" name="Rectangle 3">
              <a:extLst>
                <a:ext uri="{FF2B5EF4-FFF2-40B4-BE49-F238E27FC236}">
                  <a16:creationId xmlns:a16="http://schemas.microsoft.com/office/drawing/2014/main" xmlns="" id="{FB7FE466-1B5E-43CC-A5A8-56826E72A66E}"/>
                </a:ext>
              </a:extLst>
            </p:cNvPr>
            <p:cNvSpPr/>
            <p:nvPr/>
          </p:nvSpPr>
          <p:spPr>
            <a:xfrm>
              <a:off x="4105072" y="1371600"/>
              <a:ext cx="3628418" cy="5233482"/>
            </a:xfrm>
            <a:prstGeom prst="rect">
              <a:avLst/>
            </a:prstGeom>
            <a:noFill/>
            <a:ln w="762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spTree>
    <p:extLst>
      <p:ext uri="{BB962C8B-B14F-4D97-AF65-F5344CB8AC3E}">
        <p14:creationId xmlns:p14="http://schemas.microsoft.com/office/powerpoint/2010/main" xmlns="" val="2750220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5B4FC636-A032-49EA-B720-6B8E3B8F6F7F}"/>
              </a:ext>
            </a:extLst>
          </p:cNvPr>
          <p:cNvGraphicFramePr>
            <a:graphicFrameLocks noChangeAspect="1"/>
          </p:cNvGraphicFramePr>
          <p:nvPr>
            <p:custDataLst>
              <p:tags r:id="rId2"/>
            </p:custDataLst>
            <p:extLst>
              <p:ext uri="{D42A27DB-BD31-4B8C-83A1-F6EECF244321}">
                <p14:modId xmlns:p14="http://schemas.microsoft.com/office/powerpoint/2010/main" xmlns="" val="2981344656"/>
              </p:ext>
            </p:extLst>
          </p:nvPr>
        </p:nvGraphicFramePr>
        <p:xfrm>
          <a:off x="1588" y="1588"/>
          <a:ext cx="1588" cy="1588"/>
        </p:xfrm>
        <a:graphic>
          <a:graphicData uri="http://schemas.openxmlformats.org/presentationml/2006/ole">
            <p:oleObj spid="_x0000_s77861" name="think-cell Slide" r:id="rId6" imgW="360" imgH="360" progId="">
              <p:embed/>
            </p:oleObj>
          </a:graphicData>
        </a:graphic>
      </p:graphicFrame>
      <p:sp>
        <p:nvSpPr>
          <p:cNvPr id="2" name="Rectangle 1" hidden="1">
            <a:extLst>
              <a:ext uri="{FF2B5EF4-FFF2-40B4-BE49-F238E27FC236}">
                <a16:creationId xmlns:a16="http://schemas.microsoft.com/office/drawing/2014/main" xmlns="" id="{4B6B99D6-F48A-4F8C-81AD-8A5B6A00170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pic>
        <p:nvPicPr>
          <p:cNvPr id="6" name="Picture 3">
            <a:extLst>
              <a:ext uri="{FF2B5EF4-FFF2-40B4-BE49-F238E27FC236}">
                <a16:creationId xmlns:a16="http://schemas.microsoft.com/office/drawing/2014/main" xmlns="" id="{D1BA67EE-5263-4DD6-A764-81B5A6DFB85F}"/>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4110983" y="1160691"/>
            <a:ext cx="3962974" cy="5605690"/>
          </a:xfrm>
          <a:prstGeom prst="rect">
            <a:avLst/>
          </a:prstGeom>
        </p:spPr>
      </p:pic>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HSE POLICY</a:t>
            </a:r>
          </a:p>
        </p:txBody>
      </p:sp>
      <p:sp>
        <p:nvSpPr>
          <p:cNvPr id="4" name="Rectangle 3">
            <a:extLst>
              <a:ext uri="{FF2B5EF4-FFF2-40B4-BE49-F238E27FC236}">
                <a16:creationId xmlns:a16="http://schemas.microsoft.com/office/drawing/2014/main" xmlns="" id="{FB7FE466-1B5E-43CC-A5A8-56826E72A66E}"/>
              </a:ext>
            </a:extLst>
          </p:cNvPr>
          <p:cNvSpPr/>
          <p:nvPr/>
        </p:nvSpPr>
        <p:spPr>
          <a:xfrm>
            <a:off x="4278261" y="1352144"/>
            <a:ext cx="3628418" cy="5233482"/>
          </a:xfrm>
          <a:prstGeom prst="rect">
            <a:avLst/>
          </a:prstGeom>
          <a:noFill/>
          <a:ln w="762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xmlns="" val="2081151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EE5D28A-740C-488C-A906-7DBABA79C66E}"/>
              </a:ext>
            </a:extLst>
          </p:cNvPr>
          <p:cNvGraphicFramePr>
            <a:graphicFrameLocks noChangeAspect="1"/>
          </p:cNvGraphicFramePr>
          <p:nvPr>
            <p:custDataLst>
              <p:tags r:id="rId2"/>
            </p:custDataLst>
            <p:extLst>
              <p:ext uri="{D42A27DB-BD31-4B8C-83A1-F6EECF244321}">
                <p14:modId xmlns:p14="http://schemas.microsoft.com/office/powerpoint/2010/main" xmlns="" val="1527288492"/>
              </p:ext>
            </p:extLst>
          </p:nvPr>
        </p:nvGraphicFramePr>
        <p:xfrm>
          <a:off x="1588" y="1588"/>
          <a:ext cx="1588" cy="1588"/>
        </p:xfrm>
        <a:graphic>
          <a:graphicData uri="http://schemas.openxmlformats.org/presentationml/2006/ole">
            <p:oleObj spid="_x0000_s78885" name="think-cell Slide" r:id="rId6" imgW="360" imgH="360" progId="">
              <p:embed/>
            </p:oleObj>
          </a:graphicData>
        </a:graphic>
      </p:graphicFrame>
      <p:sp>
        <p:nvSpPr>
          <p:cNvPr id="2" name="Rectangle 1" hidden="1">
            <a:extLst>
              <a:ext uri="{FF2B5EF4-FFF2-40B4-BE49-F238E27FC236}">
                <a16:creationId xmlns:a16="http://schemas.microsoft.com/office/drawing/2014/main" xmlns="" id="{171C7AFF-EE8B-4C3A-9C48-3085E1DB97A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CERTIFICATIONS &amp; ACCREDITATIONS</a:t>
            </a:r>
          </a:p>
        </p:txBody>
      </p:sp>
      <p:pic>
        <p:nvPicPr>
          <p:cNvPr id="14" name="Picture 2" descr="G:\Govind File system\ROC Document\Form 1B - Name Change\ROC.jpg">
            <a:extLst>
              <a:ext uri="{FF2B5EF4-FFF2-40B4-BE49-F238E27FC236}">
                <a16:creationId xmlns:a16="http://schemas.microsoft.com/office/drawing/2014/main" xmlns="" id="{9D16BFB0-F856-41C7-B86B-29F12E940728}"/>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610706" y="1314456"/>
            <a:ext cx="3134704" cy="4608280"/>
          </a:xfrm>
          <a:prstGeom prst="rect">
            <a:avLst/>
          </a:prstGeom>
          <a:ln w="228600" cap="sq" cmpd="thickThin">
            <a:noFill/>
            <a:prstDash val="solid"/>
            <a:miter lim="800000"/>
          </a:ln>
          <a:effectLst/>
        </p:spPr>
      </p:pic>
      <p:sp>
        <p:nvSpPr>
          <p:cNvPr id="4" name="Rectangle 3">
            <a:extLst>
              <a:ext uri="{FF2B5EF4-FFF2-40B4-BE49-F238E27FC236}">
                <a16:creationId xmlns:a16="http://schemas.microsoft.com/office/drawing/2014/main" xmlns="" id="{FB7FE466-1B5E-43CC-A5A8-56826E72A66E}"/>
              </a:ext>
            </a:extLst>
          </p:cNvPr>
          <p:cNvSpPr/>
          <p:nvPr/>
        </p:nvSpPr>
        <p:spPr>
          <a:xfrm>
            <a:off x="610705" y="1287689"/>
            <a:ext cx="3134705" cy="4661815"/>
          </a:xfrm>
          <a:prstGeom prst="rect">
            <a:avLst/>
          </a:prstGeom>
          <a:noFill/>
          <a:ln w="762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pic>
        <p:nvPicPr>
          <p:cNvPr id="13" name="Content Placeholder 8" descr="Alstom Approval.jpg">
            <a:extLst>
              <a:ext uri="{FF2B5EF4-FFF2-40B4-BE49-F238E27FC236}">
                <a16:creationId xmlns:a16="http://schemas.microsoft.com/office/drawing/2014/main" xmlns="" id="{824D07DD-2744-4E0D-88CD-6FE3CD817416}"/>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a:stretch/>
        </p:blipFill>
        <p:spPr>
          <a:xfrm>
            <a:off x="4528649" y="1314456"/>
            <a:ext cx="3134704" cy="4608280"/>
          </a:xfrm>
          <a:prstGeom prst="rect">
            <a:avLst/>
          </a:prstGeom>
          <a:ln w="228600" cap="sq" cmpd="thickThin">
            <a:noFill/>
            <a:prstDash val="solid"/>
            <a:miter lim="800000"/>
          </a:ln>
          <a:effectLst/>
        </p:spPr>
      </p:pic>
      <p:pic>
        <p:nvPicPr>
          <p:cNvPr id="15" name="Picture 1" descr="G:\Govind File system\Compandy Details\ISO 2017 Certificate.jpg">
            <a:extLst>
              <a:ext uri="{FF2B5EF4-FFF2-40B4-BE49-F238E27FC236}">
                <a16:creationId xmlns:a16="http://schemas.microsoft.com/office/drawing/2014/main" xmlns="" id="{92EC8484-236A-4DD9-9381-F59FEE2EE39C}"/>
              </a:ext>
            </a:extLst>
          </p:cNvPr>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a:stretch/>
        </p:blipFill>
        <p:spPr bwMode="auto">
          <a:xfrm>
            <a:off x="8446592" y="1287689"/>
            <a:ext cx="3134704" cy="4661814"/>
          </a:xfrm>
          <a:prstGeom prst="rect">
            <a:avLst/>
          </a:prstGeom>
          <a:ln w="228600" cap="sq" cmpd="thickThin">
            <a:noFill/>
            <a:prstDash val="solid"/>
            <a:miter lim="800000"/>
          </a:ln>
          <a:effectLst/>
        </p:spPr>
      </p:pic>
      <p:sp>
        <p:nvSpPr>
          <p:cNvPr id="20" name="Rectangle 19">
            <a:extLst>
              <a:ext uri="{FF2B5EF4-FFF2-40B4-BE49-F238E27FC236}">
                <a16:creationId xmlns:a16="http://schemas.microsoft.com/office/drawing/2014/main" xmlns="" id="{EF8939F0-00DE-49AC-A616-03334CD06A4F}"/>
              </a:ext>
            </a:extLst>
          </p:cNvPr>
          <p:cNvSpPr/>
          <p:nvPr/>
        </p:nvSpPr>
        <p:spPr>
          <a:xfrm>
            <a:off x="4528648" y="1287689"/>
            <a:ext cx="3134705" cy="4661815"/>
          </a:xfrm>
          <a:prstGeom prst="rect">
            <a:avLst/>
          </a:prstGeom>
          <a:noFill/>
          <a:ln w="762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3" name="Rectangle 22">
            <a:extLst>
              <a:ext uri="{FF2B5EF4-FFF2-40B4-BE49-F238E27FC236}">
                <a16:creationId xmlns:a16="http://schemas.microsoft.com/office/drawing/2014/main" xmlns="" id="{26825E9A-5B68-4A2E-BB3A-777E7D2BA336}"/>
              </a:ext>
            </a:extLst>
          </p:cNvPr>
          <p:cNvSpPr/>
          <p:nvPr/>
        </p:nvSpPr>
        <p:spPr>
          <a:xfrm>
            <a:off x="8446591" y="1287689"/>
            <a:ext cx="3134705" cy="4661815"/>
          </a:xfrm>
          <a:prstGeom prst="rect">
            <a:avLst/>
          </a:prstGeom>
          <a:noFill/>
          <a:ln w="762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8" name="Rectangle 27">
            <a:extLst>
              <a:ext uri="{FF2B5EF4-FFF2-40B4-BE49-F238E27FC236}">
                <a16:creationId xmlns:a16="http://schemas.microsoft.com/office/drawing/2014/main" xmlns="" id="{CC1D6C5B-2B5B-4784-9CFB-B703F83ACA2E}"/>
              </a:ext>
            </a:extLst>
          </p:cNvPr>
          <p:cNvSpPr/>
          <p:nvPr/>
        </p:nvSpPr>
        <p:spPr>
          <a:xfrm>
            <a:off x="610706" y="6068608"/>
            <a:ext cx="3134705" cy="35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Company Registration copy</a:t>
            </a:r>
          </a:p>
        </p:txBody>
      </p:sp>
      <p:sp>
        <p:nvSpPr>
          <p:cNvPr id="29" name="Rectangle 28">
            <a:extLst>
              <a:ext uri="{FF2B5EF4-FFF2-40B4-BE49-F238E27FC236}">
                <a16:creationId xmlns:a16="http://schemas.microsoft.com/office/drawing/2014/main" xmlns="" id="{795FE8CD-0909-4FDD-98F6-72473B13D10F}"/>
              </a:ext>
            </a:extLst>
          </p:cNvPr>
          <p:cNvSpPr/>
          <p:nvPr/>
        </p:nvSpPr>
        <p:spPr>
          <a:xfrm>
            <a:off x="4528649" y="6068608"/>
            <a:ext cx="3134705" cy="35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Approved Vendor for Alstom/GE </a:t>
            </a:r>
          </a:p>
        </p:txBody>
      </p:sp>
      <p:sp>
        <p:nvSpPr>
          <p:cNvPr id="30" name="Rectangle 29">
            <a:extLst>
              <a:ext uri="{FF2B5EF4-FFF2-40B4-BE49-F238E27FC236}">
                <a16:creationId xmlns:a16="http://schemas.microsoft.com/office/drawing/2014/main" xmlns="" id="{216377B7-DC9D-41ED-9BAD-8AB84D428A43}"/>
              </a:ext>
            </a:extLst>
          </p:cNvPr>
          <p:cNvSpPr/>
          <p:nvPr/>
        </p:nvSpPr>
        <p:spPr>
          <a:xfrm>
            <a:off x="8446592" y="6068608"/>
            <a:ext cx="3134705" cy="35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ISO 9001:2015 Certificate</a:t>
            </a:r>
          </a:p>
        </p:txBody>
      </p:sp>
    </p:spTree>
    <p:extLst>
      <p:ext uri="{BB962C8B-B14F-4D97-AF65-F5344CB8AC3E}">
        <p14:creationId xmlns:p14="http://schemas.microsoft.com/office/powerpoint/2010/main" xmlns="" val="1940294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FB82EDD2-CC6C-4390-978A-0B10C33B8FBF}"/>
              </a:ext>
            </a:extLst>
          </p:cNvPr>
          <p:cNvGraphicFramePr>
            <a:graphicFrameLocks noChangeAspect="1"/>
          </p:cNvGraphicFramePr>
          <p:nvPr>
            <p:custDataLst>
              <p:tags r:id="rId2"/>
            </p:custDataLst>
            <p:extLst>
              <p:ext uri="{D42A27DB-BD31-4B8C-83A1-F6EECF244321}">
                <p14:modId xmlns:p14="http://schemas.microsoft.com/office/powerpoint/2010/main" xmlns="" val="2431210480"/>
              </p:ext>
            </p:extLst>
          </p:nvPr>
        </p:nvGraphicFramePr>
        <p:xfrm>
          <a:off x="1588" y="1588"/>
          <a:ext cx="1588" cy="1588"/>
        </p:xfrm>
        <a:graphic>
          <a:graphicData uri="http://schemas.openxmlformats.org/presentationml/2006/ole">
            <p:oleObj spid="_x0000_s79909" name="think-cell Slide" r:id="rId6" imgW="360" imgH="360" progId="">
              <p:embed/>
            </p:oleObj>
          </a:graphicData>
        </a:graphic>
      </p:graphicFrame>
      <p:sp>
        <p:nvSpPr>
          <p:cNvPr id="2" name="Rectangle 1" hidden="1">
            <a:extLst>
              <a:ext uri="{FF2B5EF4-FFF2-40B4-BE49-F238E27FC236}">
                <a16:creationId xmlns:a16="http://schemas.microsoft.com/office/drawing/2014/main" xmlns="" id="{7F31773F-9BD3-4B60-A8FE-198D9D85574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PAST PROJECT PHOTOS</a:t>
            </a:r>
          </a:p>
        </p:txBody>
      </p:sp>
      <p:pic>
        <p:nvPicPr>
          <p:cNvPr id="16" name="Picture 2">
            <a:extLst>
              <a:ext uri="{FF2B5EF4-FFF2-40B4-BE49-F238E27FC236}">
                <a16:creationId xmlns:a16="http://schemas.microsoft.com/office/drawing/2014/main" xmlns="" id="{B71EFBF3-B4D2-400C-A332-1C3C701EB8C4}"/>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6343651" y="1405859"/>
            <a:ext cx="5286375" cy="4491973"/>
          </a:xfrm>
          <a:prstGeom prst="rect">
            <a:avLst/>
          </a:prstGeom>
          <a:noFill/>
          <a:ln w="76200">
            <a:noFill/>
          </a:ln>
          <a:effectLst>
            <a:outerShdw blurRad="63500" sx="102000" sy="102000" algn="ctr" rotWithShape="0">
              <a:prstClr val="black">
                <a:alpha val="50000"/>
              </a:prstClr>
            </a:outerShdw>
          </a:effectLst>
        </p:spPr>
      </p:pic>
      <p:pic>
        <p:nvPicPr>
          <p:cNvPr id="12" name="Picture 2">
            <a:extLst>
              <a:ext uri="{FF2B5EF4-FFF2-40B4-BE49-F238E27FC236}">
                <a16:creationId xmlns:a16="http://schemas.microsoft.com/office/drawing/2014/main" xmlns="" id="{ECD10780-3BBE-48E0-9682-34BDA3264F31}"/>
              </a:ext>
            </a:extLst>
          </p:cNvPr>
          <p:cNvPicPr>
            <a:picLocks noChangeAspect="1" noChangeArrowheads="1"/>
          </p:cNvPicPr>
          <p:nvPr/>
        </p:nvPicPr>
        <p:blipFill>
          <a:blip r:embed="rId8" cstate="email">
            <a:extLst>
              <a:ext uri="{28A0092B-C50C-407E-A947-70E740481C1C}">
                <a14:useLocalDpi xmlns:a14="http://schemas.microsoft.com/office/drawing/2010/main" xmlns="" val="0"/>
              </a:ext>
            </a:extLst>
          </a:blip>
          <a:stretch>
            <a:fillRect/>
          </a:stretch>
        </p:blipFill>
        <p:spPr bwMode="auto">
          <a:xfrm>
            <a:off x="561975" y="1405859"/>
            <a:ext cx="5286375" cy="4491974"/>
          </a:xfrm>
          <a:prstGeom prst="rect">
            <a:avLst/>
          </a:prstGeom>
          <a:noFill/>
          <a:ln w="76200">
            <a:noFill/>
          </a:ln>
          <a:effectLst>
            <a:outerShdw blurRad="63500" sx="102000" sy="102000" algn="ctr" rotWithShape="0">
              <a:prstClr val="black">
                <a:alpha val="50000"/>
              </a:prstClr>
            </a:outerShdw>
          </a:effectLst>
        </p:spPr>
      </p:pic>
      <p:sp>
        <p:nvSpPr>
          <p:cNvPr id="10" name="Rectangle 9">
            <a:extLst>
              <a:ext uri="{FF2B5EF4-FFF2-40B4-BE49-F238E27FC236}">
                <a16:creationId xmlns:a16="http://schemas.microsoft.com/office/drawing/2014/main" xmlns="" id="{41E4C0CD-5C8C-45E0-BE25-B525EB80BC0B}"/>
              </a:ext>
            </a:extLst>
          </p:cNvPr>
          <p:cNvSpPr/>
          <p:nvPr/>
        </p:nvSpPr>
        <p:spPr>
          <a:xfrm>
            <a:off x="3319339" y="6106708"/>
            <a:ext cx="6713181" cy="35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PAUT Inspection of Boiler </a:t>
            </a:r>
            <a:r>
              <a:rPr lang="en-US" sz="1600"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Tubes for GE(Power) at </a:t>
            </a: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MPL ,Jharkhand</a:t>
            </a:r>
          </a:p>
        </p:txBody>
      </p:sp>
    </p:spTree>
    <p:extLst>
      <p:ext uri="{BB962C8B-B14F-4D97-AF65-F5344CB8AC3E}">
        <p14:creationId xmlns:p14="http://schemas.microsoft.com/office/powerpoint/2010/main" xmlns="" val="4001307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FB82EDD2-CC6C-4390-978A-0B10C33B8FBF}"/>
              </a:ext>
            </a:extLst>
          </p:cNvPr>
          <p:cNvGraphicFramePr>
            <a:graphicFrameLocks noChangeAspect="1"/>
          </p:cNvGraphicFramePr>
          <p:nvPr>
            <p:custDataLst>
              <p:tags r:id="rId2"/>
            </p:custDataLst>
            <p:extLst>
              <p:ext uri="{D42A27DB-BD31-4B8C-83A1-F6EECF244321}">
                <p14:modId xmlns:p14="http://schemas.microsoft.com/office/powerpoint/2010/main" xmlns="" val="2431210480"/>
              </p:ext>
            </p:extLst>
          </p:nvPr>
        </p:nvGraphicFramePr>
        <p:xfrm>
          <a:off x="1588" y="1588"/>
          <a:ext cx="1588" cy="1588"/>
        </p:xfrm>
        <a:graphic>
          <a:graphicData uri="http://schemas.openxmlformats.org/presentationml/2006/ole">
            <p:oleObj spid="_x0000_s174082" name="think-cell Slide" r:id="rId6" imgW="360" imgH="360" progId="">
              <p:embed/>
            </p:oleObj>
          </a:graphicData>
        </a:graphic>
      </p:graphicFrame>
      <p:sp>
        <p:nvSpPr>
          <p:cNvPr id="2" name="Rectangle 1" hidden="1">
            <a:extLst>
              <a:ext uri="{FF2B5EF4-FFF2-40B4-BE49-F238E27FC236}">
                <a16:creationId xmlns:a16="http://schemas.microsoft.com/office/drawing/2014/main" xmlns="" id="{7F31773F-9BD3-4B60-A8FE-198D9D85574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PAST PROJECT PHOTOS</a:t>
            </a:r>
          </a:p>
        </p:txBody>
      </p:sp>
      <p:sp>
        <p:nvSpPr>
          <p:cNvPr id="10" name="Rectangle 9">
            <a:extLst>
              <a:ext uri="{FF2B5EF4-FFF2-40B4-BE49-F238E27FC236}">
                <a16:creationId xmlns:a16="http://schemas.microsoft.com/office/drawing/2014/main" xmlns="" id="{41E4C0CD-5C8C-45E0-BE25-B525EB80BC0B}"/>
              </a:ext>
            </a:extLst>
          </p:cNvPr>
          <p:cNvSpPr/>
          <p:nvPr/>
        </p:nvSpPr>
        <p:spPr>
          <a:xfrm>
            <a:off x="3224449" y="6236105"/>
            <a:ext cx="6713181" cy="35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endParaRPr>
          </a:p>
        </p:txBody>
      </p:sp>
      <p:pic>
        <p:nvPicPr>
          <p:cNvPr id="174084" name="Picture 4" descr="C:\Users\ADMIN\Downloads\WhatsApp Image 2019-06-15 at 4.54.01 PM.jpeg"/>
          <p:cNvPicPr>
            <a:picLocks noChangeAspect="1" noChangeArrowheads="1"/>
          </p:cNvPicPr>
          <p:nvPr/>
        </p:nvPicPr>
        <p:blipFill>
          <a:blip r:embed="rId7"/>
          <a:srcRect/>
          <a:stretch>
            <a:fillRect/>
          </a:stretch>
        </p:blipFill>
        <p:spPr bwMode="auto">
          <a:xfrm>
            <a:off x="6837872" y="1552756"/>
            <a:ext cx="3634595" cy="4559748"/>
          </a:xfrm>
          <a:prstGeom prst="rect">
            <a:avLst/>
          </a:prstGeom>
          <a:noFill/>
        </p:spPr>
      </p:pic>
      <p:pic>
        <p:nvPicPr>
          <p:cNvPr id="174085" name="Picture 5" descr="C:\Users\ADMIN\Downloads\WhatsApp Image 2019-06-15 at 4.54.02 PM (1).jpeg"/>
          <p:cNvPicPr>
            <a:picLocks noChangeAspect="1" noChangeArrowheads="1"/>
          </p:cNvPicPr>
          <p:nvPr/>
        </p:nvPicPr>
        <p:blipFill>
          <a:blip r:embed="rId8"/>
          <a:srcRect/>
          <a:stretch>
            <a:fillRect/>
          </a:stretch>
        </p:blipFill>
        <p:spPr bwMode="auto">
          <a:xfrm>
            <a:off x="327804" y="1578633"/>
            <a:ext cx="6044244" cy="4533183"/>
          </a:xfrm>
          <a:prstGeom prst="rect">
            <a:avLst/>
          </a:prstGeom>
          <a:noFill/>
        </p:spPr>
      </p:pic>
    </p:spTree>
    <p:extLst>
      <p:ext uri="{BB962C8B-B14F-4D97-AF65-F5344CB8AC3E}">
        <p14:creationId xmlns:p14="http://schemas.microsoft.com/office/powerpoint/2010/main" xmlns="" val="4001307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FB82EDD2-CC6C-4390-978A-0B10C33B8FBF}"/>
              </a:ext>
            </a:extLst>
          </p:cNvPr>
          <p:cNvGraphicFramePr>
            <a:graphicFrameLocks noChangeAspect="1"/>
          </p:cNvGraphicFramePr>
          <p:nvPr>
            <p:custDataLst>
              <p:tags r:id="rId2"/>
            </p:custDataLst>
            <p:extLst>
              <p:ext uri="{D42A27DB-BD31-4B8C-83A1-F6EECF244321}">
                <p14:modId xmlns:p14="http://schemas.microsoft.com/office/powerpoint/2010/main" xmlns="" val="2431210480"/>
              </p:ext>
            </p:extLst>
          </p:nvPr>
        </p:nvGraphicFramePr>
        <p:xfrm>
          <a:off x="1588" y="1588"/>
          <a:ext cx="1588" cy="1588"/>
        </p:xfrm>
        <a:graphic>
          <a:graphicData uri="http://schemas.openxmlformats.org/presentationml/2006/ole">
            <p:oleObj spid="_x0000_s175106" name="think-cell Slide" r:id="rId6" imgW="360" imgH="360" progId="">
              <p:embed/>
            </p:oleObj>
          </a:graphicData>
        </a:graphic>
      </p:graphicFrame>
      <p:sp>
        <p:nvSpPr>
          <p:cNvPr id="2" name="Rectangle 1" hidden="1">
            <a:extLst>
              <a:ext uri="{FF2B5EF4-FFF2-40B4-BE49-F238E27FC236}">
                <a16:creationId xmlns:a16="http://schemas.microsoft.com/office/drawing/2014/main" xmlns="" id="{7F31773F-9BD3-4B60-A8FE-198D9D85574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PAST PROJECT PHOTOS</a:t>
            </a:r>
          </a:p>
        </p:txBody>
      </p:sp>
      <p:sp>
        <p:nvSpPr>
          <p:cNvPr id="10" name="Rectangle 9">
            <a:extLst>
              <a:ext uri="{FF2B5EF4-FFF2-40B4-BE49-F238E27FC236}">
                <a16:creationId xmlns:a16="http://schemas.microsoft.com/office/drawing/2014/main" xmlns="" id="{41E4C0CD-5C8C-45E0-BE25-B525EB80BC0B}"/>
              </a:ext>
            </a:extLst>
          </p:cNvPr>
          <p:cNvSpPr/>
          <p:nvPr/>
        </p:nvSpPr>
        <p:spPr>
          <a:xfrm>
            <a:off x="3319339" y="6106708"/>
            <a:ext cx="6713181" cy="35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endParaRPr>
          </a:p>
        </p:txBody>
      </p:sp>
      <p:pic>
        <p:nvPicPr>
          <p:cNvPr id="175107" name="Picture 3" descr="C:\Users\ADMIN\Downloads\WhatsApp Image 2019-06-15 at 4.54.02 PM (2).jpeg"/>
          <p:cNvPicPr>
            <a:picLocks noChangeAspect="1" noChangeArrowheads="1"/>
          </p:cNvPicPr>
          <p:nvPr/>
        </p:nvPicPr>
        <p:blipFill>
          <a:blip r:embed="rId7"/>
          <a:srcRect/>
          <a:stretch>
            <a:fillRect/>
          </a:stretch>
        </p:blipFill>
        <p:spPr bwMode="auto">
          <a:xfrm>
            <a:off x="146650" y="1518249"/>
            <a:ext cx="5839328" cy="4399471"/>
          </a:xfrm>
          <a:prstGeom prst="rect">
            <a:avLst/>
          </a:prstGeom>
          <a:noFill/>
        </p:spPr>
      </p:pic>
      <p:pic>
        <p:nvPicPr>
          <p:cNvPr id="175108" name="Picture 4" descr="C:\Users\ADMIN\Downloads\WhatsApp Image 2019-06-15 at 4.54.02 PM.jpeg"/>
          <p:cNvPicPr>
            <a:picLocks noChangeAspect="1" noChangeArrowheads="1"/>
          </p:cNvPicPr>
          <p:nvPr/>
        </p:nvPicPr>
        <p:blipFill>
          <a:blip r:embed="rId8"/>
          <a:srcRect/>
          <a:stretch>
            <a:fillRect/>
          </a:stretch>
        </p:blipFill>
        <p:spPr bwMode="auto">
          <a:xfrm>
            <a:off x="6927011" y="1228306"/>
            <a:ext cx="2976114" cy="4815052"/>
          </a:xfrm>
          <a:prstGeom prst="rect">
            <a:avLst/>
          </a:prstGeom>
          <a:noFill/>
        </p:spPr>
      </p:pic>
    </p:spTree>
    <p:extLst>
      <p:ext uri="{BB962C8B-B14F-4D97-AF65-F5344CB8AC3E}">
        <p14:creationId xmlns:p14="http://schemas.microsoft.com/office/powerpoint/2010/main" xmlns="" val="4001307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FB82EDD2-CC6C-4390-978A-0B10C33B8FBF}"/>
              </a:ext>
            </a:extLst>
          </p:cNvPr>
          <p:cNvGraphicFramePr>
            <a:graphicFrameLocks noChangeAspect="1"/>
          </p:cNvGraphicFramePr>
          <p:nvPr>
            <p:custDataLst>
              <p:tags r:id="rId2"/>
            </p:custDataLst>
            <p:extLst>
              <p:ext uri="{D42A27DB-BD31-4B8C-83A1-F6EECF244321}">
                <p14:modId xmlns:p14="http://schemas.microsoft.com/office/powerpoint/2010/main" xmlns="" val="2431210480"/>
              </p:ext>
            </p:extLst>
          </p:nvPr>
        </p:nvGraphicFramePr>
        <p:xfrm>
          <a:off x="1588" y="1588"/>
          <a:ext cx="1588" cy="1588"/>
        </p:xfrm>
        <a:graphic>
          <a:graphicData uri="http://schemas.openxmlformats.org/presentationml/2006/ole">
            <p:oleObj spid="_x0000_s176130" name="think-cell Slide" r:id="rId6" imgW="360" imgH="360" progId="">
              <p:embed/>
            </p:oleObj>
          </a:graphicData>
        </a:graphic>
      </p:graphicFrame>
      <p:sp>
        <p:nvSpPr>
          <p:cNvPr id="2" name="Rectangle 1" hidden="1">
            <a:extLst>
              <a:ext uri="{FF2B5EF4-FFF2-40B4-BE49-F238E27FC236}">
                <a16:creationId xmlns:a16="http://schemas.microsoft.com/office/drawing/2014/main" xmlns="" id="{7F31773F-9BD3-4B60-A8FE-198D9D85574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PAST PROJECT PHOTOS</a:t>
            </a:r>
          </a:p>
        </p:txBody>
      </p:sp>
      <p:sp>
        <p:nvSpPr>
          <p:cNvPr id="10" name="Rectangle 9">
            <a:extLst>
              <a:ext uri="{FF2B5EF4-FFF2-40B4-BE49-F238E27FC236}">
                <a16:creationId xmlns:a16="http://schemas.microsoft.com/office/drawing/2014/main" xmlns="" id="{41E4C0CD-5C8C-45E0-BE25-B525EB80BC0B}"/>
              </a:ext>
            </a:extLst>
          </p:cNvPr>
          <p:cNvSpPr/>
          <p:nvPr/>
        </p:nvSpPr>
        <p:spPr>
          <a:xfrm>
            <a:off x="3319339" y="6106708"/>
            <a:ext cx="6713181" cy="35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endParaRPr>
          </a:p>
        </p:txBody>
      </p:sp>
      <p:pic>
        <p:nvPicPr>
          <p:cNvPr id="176131" name="Picture 3" descr="C:\Users\ADMIN\Downloads\WhatsApp Image 2019-06-15 at 4.56.59 PM (1).jpeg"/>
          <p:cNvPicPr>
            <a:picLocks noChangeAspect="1" noChangeArrowheads="1"/>
          </p:cNvPicPr>
          <p:nvPr/>
        </p:nvPicPr>
        <p:blipFill>
          <a:blip r:embed="rId7"/>
          <a:srcRect/>
          <a:stretch>
            <a:fillRect/>
          </a:stretch>
        </p:blipFill>
        <p:spPr bwMode="auto">
          <a:xfrm>
            <a:off x="1777424" y="1466488"/>
            <a:ext cx="8186856" cy="4520243"/>
          </a:xfrm>
          <a:prstGeom prst="rect">
            <a:avLst/>
          </a:prstGeom>
          <a:noFill/>
        </p:spPr>
      </p:pic>
    </p:spTree>
    <p:extLst>
      <p:ext uri="{BB962C8B-B14F-4D97-AF65-F5344CB8AC3E}">
        <p14:creationId xmlns:p14="http://schemas.microsoft.com/office/powerpoint/2010/main" xmlns="" val="4001307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FB82EDD2-CC6C-4390-978A-0B10C33B8FBF}"/>
              </a:ext>
            </a:extLst>
          </p:cNvPr>
          <p:cNvGraphicFramePr>
            <a:graphicFrameLocks noChangeAspect="1"/>
          </p:cNvGraphicFramePr>
          <p:nvPr>
            <p:custDataLst>
              <p:tags r:id="rId2"/>
            </p:custDataLst>
            <p:extLst>
              <p:ext uri="{D42A27DB-BD31-4B8C-83A1-F6EECF244321}">
                <p14:modId xmlns:p14="http://schemas.microsoft.com/office/powerpoint/2010/main" xmlns="" val="2431210480"/>
              </p:ext>
            </p:extLst>
          </p:nvPr>
        </p:nvGraphicFramePr>
        <p:xfrm>
          <a:off x="1588" y="1588"/>
          <a:ext cx="1588" cy="1588"/>
        </p:xfrm>
        <a:graphic>
          <a:graphicData uri="http://schemas.openxmlformats.org/presentationml/2006/ole">
            <p:oleObj spid="_x0000_s177154" name="think-cell Slide" r:id="rId6" imgW="360" imgH="360" progId="">
              <p:embed/>
            </p:oleObj>
          </a:graphicData>
        </a:graphic>
      </p:graphicFrame>
      <p:sp>
        <p:nvSpPr>
          <p:cNvPr id="2" name="Rectangle 1" hidden="1">
            <a:extLst>
              <a:ext uri="{FF2B5EF4-FFF2-40B4-BE49-F238E27FC236}">
                <a16:creationId xmlns:a16="http://schemas.microsoft.com/office/drawing/2014/main" xmlns="" id="{7F31773F-9BD3-4B60-A8FE-198D9D85574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PAST PROJECT PHOTOS</a:t>
            </a:r>
          </a:p>
        </p:txBody>
      </p:sp>
      <p:sp>
        <p:nvSpPr>
          <p:cNvPr id="10" name="Rectangle 9">
            <a:extLst>
              <a:ext uri="{FF2B5EF4-FFF2-40B4-BE49-F238E27FC236}">
                <a16:creationId xmlns:a16="http://schemas.microsoft.com/office/drawing/2014/main" xmlns="" id="{41E4C0CD-5C8C-45E0-BE25-B525EB80BC0B}"/>
              </a:ext>
            </a:extLst>
          </p:cNvPr>
          <p:cNvSpPr/>
          <p:nvPr/>
        </p:nvSpPr>
        <p:spPr>
          <a:xfrm>
            <a:off x="3319339" y="6158466"/>
            <a:ext cx="6713181" cy="35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endParaRPr>
          </a:p>
        </p:txBody>
      </p:sp>
      <p:pic>
        <p:nvPicPr>
          <p:cNvPr id="177155" name="Picture 3" descr="C:\Users\ADMIN\Downloads\WhatsApp Image 2019-06-15 at 4.56.59 PM.jpeg"/>
          <p:cNvPicPr>
            <a:picLocks noChangeAspect="1" noChangeArrowheads="1"/>
          </p:cNvPicPr>
          <p:nvPr/>
        </p:nvPicPr>
        <p:blipFill>
          <a:blip r:embed="rId7"/>
          <a:srcRect/>
          <a:stretch>
            <a:fillRect/>
          </a:stretch>
        </p:blipFill>
        <p:spPr bwMode="auto">
          <a:xfrm>
            <a:off x="1388853" y="1412513"/>
            <a:ext cx="10058401" cy="4645026"/>
          </a:xfrm>
          <a:prstGeom prst="rect">
            <a:avLst/>
          </a:prstGeom>
          <a:noFill/>
        </p:spPr>
      </p:pic>
    </p:spTree>
    <p:extLst>
      <p:ext uri="{BB962C8B-B14F-4D97-AF65-F5344CB8AC3E}">
        <p14:creationId xmlns:p14="http://schemas.microsoft.com/office/powerpoint/2010/main" xmlns="" val="4001307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FB82EDD2-CC6C-4390-978A-0B10C33B8FBF}"/>
              </a:ext>
            </a:extLst>
          </p:cNvPr>
          <p:cNvGraphicFramePr>
            <a:graphicFrameLocks noChangeAspect="1"/>
          </p:cNvGraphicFramePr>
          <p:nvPr>
            <p:custDataLst>
              <p:tags r:id="rId2"/>
            </p:custDataLst>
            <p:extLst>
              <p:ext uri="{D42A27DB-BD31-4B8C-83A1-F6EECF244321}">
                <p14:modId xmlns:p14="http://schemas.microsoft.com/office/powerpoint/2010/main" xmlns="" val="2431210480"/>
              </p:ext>
            </p:extLst>
          </p:nvPr>
        </p:nvGraphicFramePr>
        <p:xfrm>
          <a:off x="1588" y="1588"/>
          <a:ext cx="1588" cy="1588"/>
        </p:xfrm>
        <a:graphic>
          <a:graphicData uri="http://schemas.openxmlformats.org/presentationml/2006/ole">
            <p:oleObj spid="_x0000_s178178" name="think-cell Slide" r:id="rId6" imgW="360" imgH="360" progId="">
              <p:embed/>
            </p:oleObj>
          </a:graphicData>
        </a:graphic>
      </p:graphicFrame>
      <p:sp>
        <p:nvSpPr>
          <p:cNvPr id="2" name="Rectangle 1" hidden="1">
            <a:extLst>
              <a:ext uri="{FF2B5EF4-FFF2-40B4-BE49-F238E27FC236}">
                <a16:creationId xmlns:a16="http://schemas.microsoft.com/office/drawing/2014/main" xmlns="" id="{7F31773F-9BD3-4B60-A8FE-198D9D85574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PAST PROJECT PHOTOS</a:t>
            </a:r>
          </a:p>
        </p:txBody>
      </p:sp>
      <p:sp>
        <p:nvSpPr>
          <p:cNvPr id="10" name="Rectangle 9">
            <a:extLst>
              <a:ext uri="{FF2B5EF4-FFF2-40B4-BE49-F238E27FC236}">
                <a16:creationId xmlns:a16="http://schemas.microsoft.com/office/drawing/2014/main" xmlns="" id="{41E4C0CD-5C8C-45E0-BE25-B525EB80BC0B}"/>
              </a:ext>
            </a:extLst>
          </p:cNvPr>
          <p:cNvSpPr/>
          <p:nvPr/>
        </p:nvSpPr>
        <p:spPr>
          <a:xfrm>
            <a:off x="3319339" y="6106708"/>
            <a:ext cx="6713181" cy="35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endParaRPr>
          </a:p>
        </p:txBody>
      </p:sp>
      <p:pic>
        <p:nvPicPr>
          <p:cNvPr id="178179" name="Picture 3" descr="C:\Users\ADMIN\Downloads\WhatsApp Image 2019-06-15 at 4.57.00 PM (1).jpeg"/>
          <p:cNvPicPr>
            <a:picLocks noChangeAspect="1" noChangeArrowheads="1"/>
          </p:cNvPicPr>
          <p:nvPr/>
        </p:nvPicPr>
        <p:blipFill>
          <a:blip r:embed="rId7"/>
          <a:srcRect/>
          <a:stretch>
            <a:fillRect/>
          </a:stretch>
        </p:blipFill>
        <p:spPr bwMode="auto">
          <a:xfrm>
            <a:off x="862642" y="1472930"/>
            <a:ext cx="9946257" cy="4593236"/>
          </a:xfrm>
          <a:prstGeom prst="rect">
            <a:avLst/>
          </a:prstGeom>
          <a:noFill/>
        </p:spPr>
      </p:pic>
    </p:spTree>
    <p:extLst>
      <p:ext uri="{BB962C8B-B14F-4D97-AF65-F5344CB8AC3E}">
        <p14:creationId xmlns:p14="http://schemas.microsoft.com/office/powerpoint/2010/main" xmlns="" val="4001307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FB82EDD2-CC6C-4390-978A-0B10C33B8FBF}"/>
              </a:ext>
            </a:extLst>
          </p:cNvPr>
          <p:cNvGraphicFramePr>
            <a:graphicFrameLocks noChangeAspect="1"/>
          </p:cNvGraphicFramePr>
          <p:nvPr>
            <p:custDataLst>
              <p:tags r:id="rId2"/>
            </p:custDataLst>
            <p:extLst>
              <p:ext uri="{D42A27DB-BD31-4B8C-83A1-F6EECF244321}">
                <p14:modId xmlns:p14="http://schemas.microsoft.com/office/powerpoint/2010/main" xmlns="" val="2431210480"/>
              </p:ext>
            </p:extLst>
          </p:nvPr>
        </p:nvGraphicFramePr>
        <p:xfrm>
          <a:off x="1588" y="1588"/>
          <a:ext cx="1588" cy="1588"/>
        </p:xfrm>
        <a:graphic>
          <a:graphicData uri="http://schemas.openxmlformats.org/presentationml/2006/ole">
            <p:oleObj spid="_x0000_s179202" name="think-cell Slide" r:id="rId6" imgW="360" imgH="360" progId="">
              <p:embed/>
            </p:oleObj>
          </a:graphicData>
        </a:graphic>
      </p:graphicFrame>
      <p:sp>
        <p:nvSpPr>
          <p:cNvPr id="2" name="Rectangle 1" hidden="1">
            <a:extLst>
              <a:ext uri="{FF2B5EF4-FFF2-40B4-BE49-F238E27FC236}">
                <a16:creationId xmlns:a16="http://schemas.microsoft.com/office/drawing/2014/main" xmlns="" id="{7F31773F-9BD3-4B60-A8FE-198D9D85574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PAST PROJECT PHOTOS</a:t>
            </a:r>
          </a:p>
        </p:txBody>
      </p:sp>
      <p:sp>
        <p:nvSpPr>
          <p:cNvPr id="10" name="Rectangle 9">
            <a:extLst>
              <a:ext uri="{FF2B5EF4-FFF2-40B4-BE49-F238E27FC236}">
                <a16:creationId xmlns:a16="http://schemas.microsoft.com/office/drawing/2014/main" xmlns="" id="{41E4C0CD-5C8C-45E0-BE25-B525EB80BC0B}"/>
              </a:ext>
            </a:extLst>
          </p:cNvPr>
          <p:cNvSpPr/>
          <p:nvPr/>
        </p:nvSpPr>
        <p:spPr>
          <a:xfrm>
            <a:off x="3319339" y="6106708"/>
            <a:ext cx="6713181" cy="35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endParaRPr>
          </a:p>
        </p:txBody>
      </p:sp>
      <p:pic>
        <p:nvPicPr>
          <p:cNvPr id="179203" name="Picture 3" descr="C:\Users\ADMIN\Downloads\WhatsApp Image 2019-06-15 at 4.57.00 PM.jpeg"/>
          <p:cNvPicPr>
            <a:picLocks noChangeAspect="1" noChangeArrowheads="1"/>
          </p:cNvPicPr>
          <p:nvPr/>
        </p:nvPicPr>
        <p:blipFill>
          <a:blip r:embed="rId7"/>
          <a:srcRect/>
          <a:stretch>
            <a:fillRect/>
          </a:stretch>
        </p:blipFill>
        <p:spPr bwMode="auto">
          <a:xfrm>
            <a:off x="879895" y="1307681"/>
            <a:ext cx="10023894" cy="4629090"/>
          </a:xfrm>
          <a:prstGeom prst="rect">
            <a:avLst/>
          </a:prstGeom>
          <a:noFill/>
        </p:spPr>
      </p:pic>
    </p:spTree>
    <p:extLst>
      <p:ext uri="{BB962C8B-B14F-4D97-AF65-F5344CB8AC3E}">
        <p14:creationId xmlns:p14="http://schemas.microsoft.com/office/powerpoint/2010/main" xmlns="" val="4001307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8FBD027-D0B2-45F5-818C-999629368156}"/>
              </a:ext>
            </a:extLst>
          </p:cNvPr>
          <p:cNvGraphicFramePr>
            <a:graphicFrameLocks noChangeAspect="1"/>
          </p:cNvGraphicFramePr>
          <p:nvPr>
            <p:custDataLst>
              <p:tags r:id="rId2"/>
            </p:custDataLst>
            <p:extLst>
              <p:ext uri="{D42A27DB-BD31-4B8C-83A1-F6EECF244321}">
                <p14:modId xmlns:p14="http://schemas.microsoft.com/office/powerpoint/2010/main" xmlns="" val="3199067923"/>
              </p:ext>
            </p:extLst>
          </p:nvPr>
        </p:nvGraphicFramePr>
        <p:xfrm>
          <a:off x="1588" y="1588"/>
          <a:ext cx="1588" cy="1588"/>
        </p:xfrm>
        <a:graphic>
          <a:graphicData uri="http://schemas.openxmlformats.org/presentationml/2006/ole">
            <p:oleObj spid="_x0000_s58405" name="think-cell Slide" r:id="rId5" imgW="360" imgH="360" progId="">
              <p:embed/>
            </p:oleObj>
          </a:graphicData>
        </a:graphic>
      </p:graphicFrame>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p:txBody>
          <a:bodyPr/>
          <a:lstStyle/>
          <a:p>
            <a:r>
              <a:rPr lang="en-US" dirty="0" smtClean="0">
                <a:sym typeface="Segoe UI" panose="020B0502040204020203" pitchFamily="34" charset="0"/>
              </a:rPr>
              <a:t>NDT SERVICES</a:t>
            </a:r>
            <a:endParaRPr lang="en-US" dirty="0">
              <a:sym typeface="Segoe UI" panose="020B0502040204020203" pitchFamily="34" charset="0"/>
            </a:endParaRPr>
          </a:p>
        </p:txBody>
      </p:sp>
      <p:sp>
        <p:nvSpPr>
          <p:cNvPr id="4" name="Rectangle 3">
            <a:extLst>
              <a:ext uri="{FF2B5EF4-FFF2-40B4-BE49-F238E27FC236}">
                <a16:creationId xmlns:a16="http://schemas.microsoft.com/office/drawing/2014/main" xmlns="" id="{2CB66FC2-C606-4D46-9B7C-3BD299D4E384}"/>
              </a:ext>
            </a:extLst>
          </p:cNvPr>
          <p:cNvSpPr/>
          <p:nvPr/>
        </p:nvSpPr>
        <p:spPr>
          <a:xfrm>
            <a:off x="328956" y="1350796"/>
            <a:ext cx="3584649"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Segoe UI" panose="020B0502040204020203" pitchFamily="34" charset="0"/>
                <a:cs typeface="Segoe UI" panose="020B0502040204020203" pitchFamily="34" charset="0"/>
                <a:sym typeface="Segoe UI" panose="020B0502040204020203" pitchFamily="34" charset="0"/>
              </a:rPr>
              <a:t>ADVANCED UT SERVICES</a:t>
            </a:r>
          </a:p>
        </p:txBody>
      </p:sp>
      <p:sp>
        <p:nvSpPr>
          <p:cNvPr id="8" name="Content Placeholder 8">
            <a:extLst>
              <a:ext uri="{FF2B5EF4-FFF2-40B4-BE49-F238E27FC236}">
                <a16:creationId xmlns:a16="http://schemas.microsoft.com/office/drawing/2014/main" xmlns="" id="{4CDB7937-48A6-442E-987A-C030EC492561}"/>
              </a:ext>
            </a:extLst>
          </p:cNvPr>
          <p:cNvSpPr txBox="1">
            <a:spLocks/>
          </p:cNvSpPr>
          <p:nvPr/>
        </p:nvSpPr>
        <p:spPr>
          <a:xfrm>
            <a:off x="328956" y="1846013"/>
            <a:ext cx="3584649" cy="2385268"/>
          </a:xfrm>
          <a:prstGeom prst="rect">
            <a:avLst/>
          </a:prstGeom>
        </p:spPr>
        <p:txBody>
          <a:bodyPr vert="horz" wrap="square" lIns="91440" tIns="0" rIns="0" bIns="0" rtlCol="0">
            <a:sp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Time of Flight Diffraction (TOFD)</a:t>
            </a: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Phased Array Ultrasonic Testing (PAUT)</a:t>
            </a: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Corrosion Mapping Services (CMS)</a:t>
            </a: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LRUT – Long Range UT (Guided Wave</a:t>
            </a:r>
            <a:r>
              <a:rPr lang="en-US" sz="15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a:t>
            </a:r>
          </a:p>
          <a:p>
            <a:pPr marL="200025" indent="-200025">
              <a:spcBef>
                <a:spcPts val="600"/>
              </a:spcBef>
              <a:buClr>
                <a:schemeClr val="accent2"/>
              </a:buClr>
              <a:buSzPct val="100000"/>
              <a:buFont typeface="Arial" panose="020B0604020202020204" pitchFamily="34" charset="0"/>
              <a:buChar char="•"/>
            </a:pPr>
            <a:r>
              <a:rPr lang="en-US" sz="15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Short Range Ultrasonic Testing (SRUT)</a:t>
            </a:r>
            <a:endPar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endParaRP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High Temperature </a:t>
            </a:r>
            <a:r>
              <a:rPr lang="en-US" sz="15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UT</a:t>
            </a:r>
          </a:p>
          <a:p>
            <a:pPr marL="200025" indent="-200025">
              <a:spcBef>
                <a:spcPts val="600"/>
              </a:spcBef>
              <a:buClr>
                <a:schemeClr val="accent2"/>
              </a:buClr>
              <a:buSzPct val="100000"/>
              <a:buFont typeface="Arial" panose="020B0604020202020204" pitchFamily="34" charset="0"/>
              <a:buChar char="•"/>
            </a:pPr>
            <a:r>
              <a:rPr lang="en-US" sz="15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High Temperature PAUT</a:t>
            </a:r>
            <a:endPar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endParaRP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Auto UT (Pipe Wizard)</a:t>
            </a:r>
          </a:p>
        </p:txBody>
      </p:sp>
      <p:sp>
        <p:nvSpPr>
          <p:cNvPr id="5" name="Rectangle 4">
            <a:extLst>
              <a:ext uri="{FF2B5EF4-FFF2-40B4-BE49-F238E27FC236}">
                <a16:creationId xmlns:a16="http://schemas.microsoft.com/office/drawing/2014/main" xmlns="" id="{93BD6EB7-A169-47ED-AD83-B7423095F2BC}"/>
              </a:ext>
            </a:extLst>
          </p:cNvPr>
          <p:cNvSpPr/>
          <p:nvPr/>
        </p:nvSpPr>
        <p:spPr>
          <a:xfrm>
            <a:off x="4157299" y="1350795"/>
            <a:ext cx="3584651" cy="430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dirty="0">
                <a:latin typeface="Segoe UI" panose="020B0502040204020203" pitchFamily="34" charset="0"/>
                <a:cs typeface="Segoe UI" panose="020B0502040204020203" pitchFamily="34" charset="0"/>
                <a:sym typeface="Segoe UI" panose="020B0502040204020203" pitchFamily="34" charset="0"/>
              </a:rPr>
              <a:t>TUBING INSPECTION</a:t>
            </a:r>
          </a:p>
        </p:txBody>
      </p:sp>
      <p:sp>
        <p:nvSpPr>
          <p:cNvPr id="9" name="Content Placeholder 8">
            <a:extLst>
              <a:ext uri="{FF2B5EF4-FFF2-40B4-BE49-F238E27FC236}">
                <a16:creationId xmlns:a16="http://schemas.microsoft.com/office/drawing/2014/main" xmlns="" id="{33049054-AECE-41A0-B240-59C5A2D3806C}"/>
              </a:ext>
            </a:extLst>
          </p:cNvPr>
          <p:cNvSpPr txBox="1">
            <a:spLocks/>
          </p:cNvSpPr>
          <p:nvPr/>
        </p:nvSpPr>
        <p:spPr>
          <a:xfrm>
            <a:off x="4157299" y="1846013"/>
            <a:ext cx="3584651" cy="1615827"/>
          </a:xfrm>
          <a:prstGeom prst="rect">
            <a:avLst/>
          </a:prstGeom>
        </p:spPr>
        <p:txBody>
          <a:bodyPr vert="horz" wrap="square" lIns="91440" tIns="0" rIns="0" bIns="0" rtlCol="0">
            <a:sp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Eddy Current Testing (ECT)</a:t>
            </a: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Remote Field Electromagnetic Testing (RFET)</a:t>
            </a: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Magnetic Flux Leakage (MFL)</a:t>
            </a: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Internal Rotating Inspection Service (IRIS)</a:t>
            </a:r>
          </a:p>
        </p:txBody>
      </p:sp>
      <p:sp>
        <p:nvSpPr>
          <p:cNvPr id="6" name="Rectangle 5">
            <a:extLst>
              <a:ext uri="{FF2B5EF4-FFF2-40B4-BE49-F238E27FC236}">
                <a16:creationId xmlns:a16="http://schemas.microsoft.com/office/drawing/2014/main" xmlns="" id="{FE78C6B5-7359-427E-A318-70850B9A110F}"/>
              </a:ext>
            </a:extLst>
          </p:cNvPr>
          <p:cNvSpPr/>
          <p:nvPr/>
        </p:nvSpPr>
        <p:spPr>
          <a:xfrm>
            <a:off x="7955806" y="1350796"/>
            <a:ext cx="3907238" cy="4308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dirty="0">
                <a:latin typeface="Segoe UI" panose="020B0502040204020203" pitchFamily="34" charset="0"/>
                <a:cs typeface="Segoe UI" panose="020B0502040204020203" pitchFamily="34" charset="0"/>
                <a:sym typeface="Segoe UI" panose="020B0502040204020203" pitchFamily="34" charset="0"/>
              </a:rPr>
              <a:t>OTHER ADVANCED NDT SERVICES</a:t>
            </a:r>
          </a:p>
        </p:txBody>
      </p:sp>
      <p:sp>
        <p:nvSpPr>
          <p:cNvPr id="10" name="Content Placeholder 8">
            <a:extLst>
              <a:ext uri="{FF2B5EF4-FFF2-40B4-BE49-F238E27FC236}">
                <a16:creationId xmlns:a16="http://schemas.microsoft.com/office/drawing/2014/main" xmlns="" id="{9F995ABF-7882-4380-9EC3-04A090896A16}"/>
              </a:ext>
            </a:extLst>
          </p:cNvPr>
          <p:cNvSpPr txBox="1">
            <a:spLocks/>
          </p:cNvSpPr>
          <p:nvPr/>
        </p:nvSpPr>
        <p:spPr>
          <a:xfrm>
            <a:off x="7958519" y="1799953"/>
            <a:ext cx="3955104" cy="4770537"/>
          </a:xfrm>
          <a:prstGeom prst="rect">
            <a:avLst/>
          </a:prstGeom>
        </p:spPr>
        <p:txBody>
          <a:bodyPr vert="horz" wrap="square" lIns="91440" tIns="0" rIns="0" bIns="0" rtlCol="0">
            <a:sp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Pulse Eddy Current(PEC)- CUI</a:t>
            </a: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Magnetic Flux Leakage  (MFL -Tank &amp; Pipe)</a:t>
            </a: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Acoustic Emission Testing (AE)</a:t>
            </a:r>
          </a:p>
          <a:p>
            <a:pPr marL="200025" indent="-200025">
              <a:spcBef>
                <a:spcPts val="600"/>
              </a:spcBef>
              <a:buClr>
                <a:schemeClr val="accent2"/>
              </a:buClr>
              <a:buSzPct val="100000"/>
              <a:buFont typeface="Arial" panose="020B0604020202020204" pitchFamily="34" charset="0"/>
              <a:buChar char="•"/>
            </a:pPr>
            <a:r>
              <a:rPr lang="en-US" sz="15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Helium </a:t>
            </a: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Leak </a:t>
            </a:r>
            <a:r>
              <a:rPr lang="en-US" sz="15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Testing</a:t>
            </a: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Boroscopy</a:t>
            </a:r>
          </a:p>
          <a:p>
            <a:pPr marL="200025" indent="-200025">
              <a:spcBef>
                <a:spcPts val="600"/>
              </a:spcBef>
              <a:buClr>
                <a:schemeClr val="accent2"/>
              </a:buClr>
              <a:buSzPct val="100000"/>
              <a:buFont typeface="Arial" panose="020B0604020202020204" pitchFamily="34" charset="0"/>
              <a:buChar char="•"/>
            </a:pPr>
            <a:r>
              <a:rPr lang="en-US" sz="15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Flare Tip Inspection Services ( UAV Flare)</a:t>
            </a:r>
            <a:endPar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endParaRP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CP Survey of Offshore </a:t>
            </a:r>
            <a:r>
              <a:rPr lang="en-US" sz="15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Platforms</a:t>
            </a:r>
            <a:endPar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endParaRP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Alternating Current Field Measurement (ACFM)</a:t>
            </a: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Digitization Of Radiographic Films</a:t>
            </a: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Tank Settlement Survey </a:t>
            </a: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Thermography</a:t>
            </a: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IRATA Rope Access Services </a:t>
            </a: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Positive Material Identification (PMI)</a:t>
            </a: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Underwater NDT</a:t>
            </a:r>
          </a:p>
          <a:p>
            <a:pPr marL="200025" indent="-200025">
              <a:spcBef>
                <a:spcPts val="600"/>
              </a:spcBef>
              <a:buClr>
                <a:schemeClr val="accent2"/>
              </a:buClr>
              <a:buSzPct val="100000"/>
              <a:buFont typeface="Arial" panose="020B0604020202020204" pitchFamily="34" charset="0"/>
              <a:buChar char="•"/>
            </a:pPr>
            <a:r>
              <a:rPr lang="en-US" sz="15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In-situ Metallography</a:t>
            </a:r>
          </a:p>
        </p:txBody>
      </p:sp>
      <p:cxnSp>
        <p:nvCxnSpPr>
          <p:cNvPr id="24" name="Straight Connector 23">
            <a:extLst>
              <a:ext uri="{FF2B5EF4-FFF2-40B4-BE49-F238E27FC236}">
                <a16:creationId xmlns:a16="http://schemas.microsoft.com/office/drawing/2014/main" xmlns="" id="{6FEC0AAA-1280-4F5A-AFFB-02F206CEF1E6}"/>
              </a:ext>
            </a:extLst>
          </p:cNvPr>
          <p:cNvCxnSpPr/>
          <p:nvPr/>
        </p:nvCxnSpPr>
        <p:spPr>
          <a:xfrm>
            <a:off x="4027993" y="1846013"/>
            <a:ext cx="0" cy="4693593"/>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6FE41EA6-A4B8-497F-9432-4AB0E845CE32}"/>
              </a:ext>
            </a:extLst>
          </p:cNvPr>
          <p:cNvCxnSpPr>
            <a:cxnSpLocks/>
          </p:cNvCxnSpPr>
          <p:nvPr/>
        </p:nvCxnSpPr>
        <p:spPr>
          <a:xfrm>
            <a:off x="7841419" y="1846013"/>
            <a:ext cx="0" cy="4693593"/>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62803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5050E25-B06F-4D9D-9F9C-B9E0D9952B3A}"/>
              </a:ext>
            </a:extLst>
          </p:cNvPr>
          <p:cNvGraphicFramePr>
            <a:graphicFrameLocks noChangeAspect="1"/>
          </p:cNvGraphicFramePr>
          <p:nvPr>
            <p:custDataLst>
              <p:tags r:id="rId2"/>
            </p:custDataLst>
            <p:extLst>
              <p:ext uri="{D42A27DB-BD31-4B8C-83A1-F6EECF244321}">
                <p14:modId xmlns:p14="http://schemas.microsoft.com/office/powerpoint/2010/main" xmlns="" val="3095948054"/>
              </p:ext>
            </p:extLst>
          </p:nvPr>
        </p:nvGraphicFramePr>
        <p:xfrm>
          <a:off x="1588" y="1588"/>
          <a:ext cx="1588" cy="1588"/>
        </p:xfrm>
        <a:graphic>
          <a:graphicData uri="http://schemas.openxmlformats.org/presentationml/2006/ole">
            <p:oleObj spid="_x0000_s80933" name="think-cell Slide" r:id="rId6" imgW="360" imgH="360" progId="">
              <p:embed/>
            </p:oleObj>
          </a:graphicData>
        </a:graphic>
      </p:graphicFrame>
      <p:sp>
        <p:nvSpPr>
          <p:cNvPr id="2" name="Rectangle 1" hidden="1">
            <a:extLst>
              <a:ext uri="{FF2B5EF4-FFF2-40B4-BE49-F238E27FC236}">
                <a16:creationId xmlns:a16="http://schemas.microsoft.com/office/drawing/2014/main" xmlns="" id="{DF13D6FB-1CBF-4938-B4A2-41AC2E7E645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PAST PROJECT PHOTOS</a:t>
            </a:r>
          </a:p>
        </p:txBody>
      </p:sp>
      <p:sp>
        <p:nvSpPr>
          <p:cNvPr id="10" name="Rectangle 9">
            <a:extLst>
              <a:ext uri="{FF2B5EF4-FFF2-40B4-BE49-F238E27FC236}">
                <a16:creationId xmlns:a16="http://schemas.microsoft.com/office/drawing/2014/main" xmlns="" id="{41E4C0CD-5C8C-45E0-BE25-B525EB80BC0B}"/>
              </a:ext>
            </a:extLst>
          </p:cNvPr>
          <p:cNvSpPr/>
          <p:nvPr/>
        </p:nvSpPr>
        <p:spPr>
          <a:xfrm>
            <a:off x="935319" y="6106707"/>
            <a:ext cx="4539685" cy="35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PAUT Inspection Of Pipelines </a:t>
            </a:r>
            <a:r>
              <a:rPr lang="en-US" sz="1600"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for PDO </a:t>
            </a: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Oman</a:t>
            </a:r>
          </a:p>
        </p:txBody>
      </p:sp>
      <p:sp>
        <p:nvSpPr>
          <p:cNvPr id="9" name="Rectangle 8">
            <a:extLst>
              <a:ext uri="{FF2B5EF4-FFF2-40B4-BE49-F238E27FC236}">
                <a16:creationId xmlns:a16="http://schemas.microsoft.com/office/drawing/2014/main" xmlns="" id="{1AC4EA14-7FA5-4666-BBC4-3FE401320348}"/>
              </a:ext>
            </a:extLst>
          </p:cNvPr>
          <p:cNvSpPr/>
          <p:nvPr/>
        </p:nvSpPr>
        <p:spPr>
          <a:xfrm>
            <a:off x="7090341" y="6106708"/>
            <a:ext cx="3792994" cy="35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SBM Installation Inspection - Ghana</a:t>
            </a:r>
            <a:endPar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endParaRPr>
          </a:p>
        </p:txBody>
      </p:sp>
      <p:pic>
        <p:nvPicPr>
          <p:cNvPr id="14" name="Picture 2" descr="G:\Govind File system\Compandy Details\Oman Daleel Petroleum Pic\oman photo\pss1.jpg">
            <a:extLst>
              <a:ext uri="{FF2B5EF4-FFF2-40B4-BE49-F238E27FC236}">
                <a16:creationId xmlns:a16="http://schemas.microsoft.com/office/drawing/2014/main" xmlns="" id="{4BD51DC9-9BF4-4FF1-91C0-B1AD8FD29416}"/>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561975" y="1405859"/>
            <a:ext cx="5286375" cy="4491973"/>
          </a:xfrm>
          <a:prstGeom prst="rect">
            <a:avLst/>
          </a:prstGeom>
          <a:noFill/>
          <a:ln w="76200">
            <a:noFill/>
          </a:ln>
          <a:effectLst>
            <a:outerShdw blurRad="63500" sx="102000" sy="102000" algn="ctr" rotWithShape="0">
              <a:prstClr val="black">
                <a:alpha val="50000"/>
              </a:prstClr>
            </a:outerShdw>
          </a:effectLst>
        </p:spPr>
      </p:pic>
      <p:pic>
        <p:nvPicPr>
          <p:cNvPr id="15" name="Picture 2" descr="G:\Govind File system\Compandy Details\Oman Daleel Petroleum Pic\oman photo\pss1.jpg">
            <a:extLst>
              <a:ext uri="{FF2B5EF4-FFF2-40B4-BE49-F238E27FC236}">
                <a16:creationId xmlns:a16="http://schemas.microsoft.com/office/drawing/2014/main" xmlns="" id="{CD305513-B916-4C7D-A611-8E2A1B74AF96}"/>
              </a:ext>
            </a:extLst>
          </p:cNvPr>
          <p:cNvPicPr>
            <a:picLocks noChangeAspect="1" noChangeArrowheads="1"/>
          </p:cNvPicPr>
          <p:nvPr/>
        </p:nvPicPr>
        <p:blipFill>
          <a:blip r:embed="rId8"/>
          <a:stretch>
            <a:fillRect/>
          </a:stretch>
        </p:blipFill>
        <p:spPr bwMode="auto">
          <a:xfrm>
            <a:off x="6343651" y="1380226"/>
            <a:ext cx="5286375" cy="4494363"/>
          </a:xfrm>
          <a:prstGeom prst="rect">
            <a:avLst/>
          </a:prstGeom>
          <a:noFill/>
          <a:ln w="76200">
            <a:noFill/>
          </a:ln>
          <a:effectLst>
            <a:outerShdw blurRad="63500" sx="102000" sy="102000" algn="ctr" rotWithShape="0">
              <a:prstClr val="black">
                <a:alpha val="50000"/>
              </a:prstClr>
            </a:outerShdw>
          </a:effectLst>
        </p:spPr>
      </p:pic>
    </p:spTree>
    <p:extLst>
      <p:ext uri="{BB962C8B-B14F-4D97-AF65-F5344CB8AC3E}">
        <p14:creationId xmlns:p14="http://schemas.microsoft.com/office/powerpoint/2010/main" xmlns="" val="3575987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66BDEDA-463E-48E9-A5CC-A3342BEBF356}"/>
              </a:ext>
            </a:extLst>
          </p:cNvPr>
          <p:cNvGraphicFramePr>
            <a:graphicFrameLocks noChangeAspect="1"/>
          </p:cNvGraphicFramePr>
          <p:nvPr>
            <p:custDataLst>
              <p:tags r:id="rId2"/>
            </p:custDataLst>
            <p:extLst>
              <p:ext uri="{D42A27DB-BD31-4B8C-83A1-F6EECF244321}">
                <p14:modId xmlns:p14="http://schemas.microsoft.com/office/powerpoint/2010/main" xmlns="" val="3412367221"/>
              </p:ext>
            </p:extLst>
          </p:nvPr>
        </p:nvGraphicFramePr>
        <p:xfrm>
          <a:off x="1588" y="1588"/>
          <a:ext cx="1588" cy="1588"/>
        </p:xfrm>
        <a:graphic>
          <a:graphicData uri="http://schemas.openxmlformats.org/presentationml/2006/ole">
            <p:oleObj spid="_x0000_s81957" name="think-cell Slide" r:id="rId6" imgW="360" imgH="360" progId="">
              <p:embed/>
            </p:oleObj>
          </a:graphicData>
        </a:graphic>
      </p:graphicFrame>
      <p:sp>
        <p:nvSpPr>
          <p:cNvPr id="2" name="Rectangle 1" hidden="1">
            <a:extLst>
              <a:ext uri="{FF2B5EF4-FFF2-40B4-BE49-F238E27FC236}">
                <a16:creationId xmlns:a16="http://schemas.microsoft.com/office/drawing/2014/main" xmlns="" id="{B88AD792-D553-44E0-8CBE-C783C276C24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PAST PROJECT PHOTOS</a:t>
            </a:r>
          </a:p>
        </p:txBody>
      </p:sp>
      <p:sp>
        <p:nvSpPr>
          <p:cNvPr id="10" name="Rectangle 9">
            <a:extLst>
              <a:ext uri="{FF2B5EF4-FFF2-40B4-BE49-F238E27FC236}">
                <a16:creationId xmlns:a16="http://schemas.microsoft.com/office/drawing/2014/main" xmlns="" id="{41E4C0CD-5C8C-45E0-BE25-B525EB80BC0B}"/>
              </a:ext>
            </a:extLst>
          </p:cNvPr>
          <p:cNvSpPr/>
          <p:nvPr/>
        </p:nvSpPr>
        <p:spPr>
          <a:xfrm>
            <a:off x="637754" y="5992373"/>
            <a:ext cx="32004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PAUT Inspection of Shell Nozzle </a:t>
            </a:r>
            <a:r>
              <a:rPr lang="en-US" sz="1600"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at ISGEC Yamuna </a:t>
            </a: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Nagar</a:t>
            </a:r>
          </a:p>
        </p:txBody>
      </p:sp>
      <p:pic>
        <p:nvPicPr>
          <p:cNvPr id="11" name="Picture 3" descr="G:\Govind File system\Project\oxy_oman\HYD.jpg">
            <a:extLst>
              <a:ext uri="{FF2B5EF4-FFF2-40B4-BE49-F238E27FC236}">
                <a16:creationId xmlns:a16="http://schemas.microsoft.com/office/drawing/2014/main" xmlns="" id="{431B6F3F-DAEE-485F-8D62-49CA2EE24146}"/>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4420018" y="1405858"/>
            <a:ext cx="3351963" cy="4505382"/>
          </a:xfrm>
          <a:prstGeom prst="rect">
            <a:avLst/>
          </a:prstGeom>
          <a:noFill/>
          <a:ln w="76200">
            <a:noFill/>
          </a:ln>
          <a:effectLst>
            <a:outerShdw blurRad="63500" sx="102000" sy="102000" algn="ctr" rotWithShape="0">
              <a:prstClr val="black">
                <a:alpha val="50000"/>
              </a:prstClr>
            </a:outerShdw>
          </a:effectLst>
        </p:spPr>
      </p:pic>
      <p:pic>
        <p:nvPicPr>
          <p:cNvPr id="13" name="Picture 4" descr="G:\Govind File system\Project\Aker Solutions Kakinanda\PHOTOS\PCC20.jpg">
            <a:extLst>
              <a:ext uri="{FF2B5EF4-FFF2-40B4-BE49-F238E27FC236}">
                <a16:creationId xmlns:a16="http://schemas.microsoft.com/office/drawing/2014/main" xmlns="" id="{165ACCF5-38AC-4C29-AB70-1A24EF9B29BE}"/>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a:stretch/>
        </p:blipFill>
        <p:spPr bwMode="auto">
          <a:xfrm>
            <a:off x="8278063" y="1405858"/>
            <a:ext cx="3351963" cy="4505382"/>
          </a:xfrm>
          <a:prstGeom prst="rect">
            <a:avLst/>
          </a:prstGeom>
          <a:noFill/>
          <a:ln w="76200">
            <a:noFill/>
          </a:ln>
          <a:effectLst>
            <a:outerShdw blurRad="63500" sx="102000" sy="102000" algn="ctr" rotWithShape="0">
              <a:prstClr val="black">
                <a:alpha val="50000"/>
              </a:prstClr>
            </a:outerShdw>
          </a:effectLst>
        </p:spPr>
      </p:pic>
      <p:pic>
        <p:nvPicPr>
          <p:cNvPr id="14" name="Picture 1">
            <a:extLst>
              <a:ext uri="{FF2B5EF4-FFF2-40B4-BE49-F238E27FC236}">
                <a16:creationId xmlns:a16="http://schemas.microsoft.com/office/drawing/2014/main" xmlns="" id="{66CAE5A7-D7FA-4254-AAE9-BB34714052FF}"/>
              </a:ext>
            </a:extLst>
          </p:cNvPr>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a:stretch/>
        </p:blipFill>
        <p:spPr bwMode="auto">
          <a:xfrm>
            <a:off x="561973" y="1405858"/>
            <a:ext cx="3351963" cy="4505382"/>
          </a:xfrm>
          <a:prstGeom prst="rect">
            <a:avLst/>
          </a:prstGeom>
          <a:noFill/>
          <a:ln w="76200">
            <a:noFill/>
          </a:ln>
          <a:effectLst>
            <a:outerShdw blurRad="63500" sx="102000" sy="102000" algn="ctr" rotWithShape="0">
              <a:prstClr val="black">
                <a:alpha val="50000"/>
              </a:prstClr>
            </a:outerShdw>
          </a:effectLst>
        </p:spPr>
      </p:pic>
      <p:sp>
        <p:nvSpPr>
          <p:cNvPr id="20" name="Rectangle 19">
            <a:extLst>
              <a:ext uri="{FF2B5EF4-FFF2-40B4-BE49-F238E27FC236}">
                <a16:creationId xmlns:a16="http://schemas.microsoft.com/office/drawing/2014/main" xmlns="" id="{F492C1D0-3E68-4972-909F-728A7C03DA3F}"/>
              </a:ext>
            </a:extLst>
          </p:cNvPr>
          <p:cNvSpPr/>
          <p:nvPr/>
        </p:nvSpPr>
        <p:spPr>
          <a:xfrm>
            <a:off x="4495799" y="5992373"/>
            <a:ext cx="32004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b="1" dirty="0" err="1">
                <a:solidFill>
                  <a:schemeClr val="accent2"/>
                </a:solidFill>
                <a:latin typeface="Segoe UI" panose="020B0502040204020203" pitchFamily="34" charset="0"/>
                <a:cs typeface="Segoe UI" panose="020B0502040204020203" pitchFamily="34" charset="0"/>
                <a:sym typeface="Segoe UI" panose="020B0502040204020203" pitchFamily="34" charset="0"/>
              </a:rPr>
              <a:t>Hydroform</a:t>
            </a: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 Corrosion </a:t>
            </a:r>
            <a:b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b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Mapping - </a:t>
            </a:r>
            <a:r>
              <a:rPr lang="en-US" sz="1600" b="1" dirty="0" err="1">
                <a:solidFill>
                  <a:schemeClr val="accent2"/>
                </a:solidFill>
                <a:latin typeface="Segoe UI" panose="020B0502040204020203" pitchFamily="34" charset="0"/>
                <a:cs typeface="Segoe UI" panose="020B0502040204020203" pitchFamily="34" charset="0"/>
                <a:sym typeface="Segoe UI" panose="020B0502040204020203" pitchFamily="34" charset="0"/>
              </a:rPr>
              <a:t>Velosi</a:t>
            </a: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 Oman</a:t>
            </a:r>
          </a:p>
        </p:txBody>
      </p:sp>
      <p:sp>
        <p:nvSpPr>
          <p:cNvPr id="21" name="Rectangle 20">
            <a:extLst>
              <a:ext uri="{FF2B5EF4-FFF2-40B4-BE49-F238E27FC236}">
                <a16:creationId xmlns:a16="http://schemas.microsoft.com/office/drawing/2014/main" xmlns="" id="{33AD5B21-3543-4FA6-AC15-143DC3E8CC6A}"/>
              </a:ext>
            </a:extLst>
          </p:cNvPr>
          <p:cNvSpPr/>
          <p:nvPr/>
        </p:nvSpPr>
        <p:spPr>
          <a:xfrm>
            <a:off x="8353844" y="5992373"/>
            <a:ext cx="32004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PAUT Inspection of Spool at Aker Solutions, India</a:t>
            </a:r>
          </a:p>
        </p:txBody>
      </p:sp>
    </p:spTree>
    <p:extLst>
      <p:ext uri="{BB962C8B-B14F-4D97-AF65-F5344CB8AC3E}">
        <p14:creationId xmlns:p14="http://schemas.microsoft.com/office/powerpoint/2010/main" xmlns="" val="783460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93015AA1-B505-46E3-B158-1E596CEB1AAB}"/>
              </a:ext>
            </a:extLst>
          </p:cNvPr>
          <p:cNvGraphicFramePr>
            <a:graphicFrameLocks noChangeAspect="1"/>
          </p:cNvGraphicFramePr>
          <p:nvPr>
            <p:custDataLst>
              <p:tags r:id="rId2"/>
            </p:custDataLst>
            <p:extLst>
              <p:ext uri="{D42A27DB-BD31-4B8C-83A1-F6EECF244321}">
                <p14:modId xmlns:p14="http://schemas.microsoft.com/office/powerpoint/2010/main" xmlns="" val="3166835402"/>
              </p:ext>
            </p:extLst>
          </p:nvPr>
        </p:nvGraphicFramePr>
        <p:xfrm>
          <a:off x="1588" y="1588"/>
          <a:ext cx="1588" cy="1588"/>
        </p:xfrm>
        <a:graphic>
          <a:graphicData uri="http://schemas.openxmlformats.org/presentationml/2006/ole">
            <p:oleObj spid="_x0000_s82981" name="think-cell Slide" r:id="rId6" imgW="360" imgH="360" progId="">
              <p:embed/>
            </p:oleObj>
          </a:graphicData>
        </a:graphic>
      </p:graphicFrame>
      <p:sp>
        <p:nvSpPr>
          <p:cNvPr id="2" name="Rectangle 1" hidden="1">
            <a:extLst>
              <a:ext uri="{FF2B5EF4-FFF2-40B4-BE49-F238E27FC236}">
                <a16:creationId xmlns:a16="http://schemas.microsoft.com/office/drawing/2014/main" xmlns="" id="{F7EA41E9-F0C7-4C6B-8681-4183111D8E5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PAST PROJECT PHOTOS</a:t>
            </a:r>
          </a:p>
        </p:txBody>
      </p:sp>
      <p:sp>
        <p:nvSpPr>
          <p:cNvPr id="10" name="Rectangle 9">
            <a:extLst>
              <a:ext uri="{FF2B5EF4-FFF2-40B4-BE49-F238E27FC236}">
                <a16:creationId xmlns:a16="http://schemas.microsoft.com/office/drawing/2014/main" xmlns="" id="{41E4C0CD-5C8C-45E0-BE25-B525EB80BC0B}"/>
              </a:ext>
            </a:extLst>
          </p:cNvPr>
          <p:cNvSpPr/>
          <p:nvPr/>
        </p:nvSpPr>
        <p:spPr>
          <a:xfrm>
            <a:off x="637754" y="6115483"/>
            <a:ext cx="320040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Petro Rabigh - Saudi Arabia</a:t>
            </a:r>
          </a:p>
        </p:txBody>
      </p:sp>
      <p:sp>
        <p:nvSpPr>
          <p:cNvPr id="20" name="Rectangle 19">
            <a:extLst>
              <a:ext uri="{FF2B5EF4-FFF2-40B4-BE49-F238E27FC236}">
                <a16:creationId xmlns:a16="http://schemas.microsoft.com/office/drawing/2014/main" xmlns="" id="{F492C1D0-3E68-4972-909F-728A7C03DA3F}"/>
              </a:ext>
            </a:extLst>
          </p:cNvPr>
          <p:cNvSpPr/>
          <p:nvPr/>
        </p:nvSpPr>
        <p:spPr>
          <a:xfrm>
            <a:off x="4495799" y="5992373"/>
            <a:ext cx="32004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Project </a:t>
            </a:r>
            <a:r>
              <a:rPr lang="en-US" sz="1600"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Support Services- </a:t>
            </a: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Ghana</a:t>
            </a:r>
          </a:p>
        </p:txBody>
      </p:sp>
      <p:sp>
        <p:nvSpPr>
          <p:cNvPr id="21" name="Rectangle 20">
            <a:extLst>
              <a:ext uri="{FF2B5EF4-FFF2-40B4-BE49-F238E27FC236}">
                <a16:creationId xmlns:a16="http://schemas.microsoft.com/office/drawing/2014/main" xmlns="" id="{33AD5B21-3543-4FA6-AC15-143DC3E8CC6A}"/>
              </a:ext>
            </a:extLst>
          </p:cNvPr>
          <p:cNvSpPr/>
          <p:nvPr/>
        </p:nvSpPr>
        <p:spPr>
          <a:xfrm>
            <a:off x="8174528" y="5992373"/>
            <a:ext cx="352044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LRUT (Guided Wave) &amp; </a:t>
            </a:r>
            <a:r>
              <a:rPr lang="en-US" sz="1600" b="1" dirty="0" err="1">
                <a:solidFill>
                  <a:schemeClr val="accent2"/>
                </a:solidFill>
                <a:latin typeface="Segoe UI" panose="020B0502040204020203" pitchFamily="34" charset="0"/>
                <a:cs typeface="Segoe UI" panose="020B0502040204020203" pitchFamily="34" charset="0"/>
                <a:sym typeface="Segoe UI" panose="020B0502040204020203" pitchFamily="34" charset="0"/>
              </a:rPr>
              <a:t>Hydroform</a:t>
            </a: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 Corrosion Mapping - Shell, Nigeria</a:t>
            </a:r>
          </a:p>
        </p:txBody>
      </p:sp>
      <p:pic>
        <p:nvPicPr>
          <p:cNvPr id="9" name="Picture 2" descr="G:\Govind File system\Compandy Details\pics\PSS40.jpg">
            <a:extLst>
              <a:ext uri="{FF2B5EF4-FFF2-40B4-BE49-F238E27FC236}">
                <a16:creationId xmlns:a16="http://schemas.microsoft.com/office/drawing/2014/main" xmlns="" id="{B60A27D3-A905-43B6-9C66-215D81EC6D8F}"/>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561973" y="1405858"/>
            <a:ext cx="3351963" cy="4505382"/>
          </a:xfrm>
          <a:prstGeom prst="rect">
            <a:avLst/>
          </a:prstGeom>
          <a:noFill/>
          <a:ln w="76200">
            <a:noFill/>
          </a:ln>
          <a:effectLst>
            <a:outerShdw blurRad="63500" sx="102000" sy="102000" algn="ctr" rotWithShape="0">
              <a:prstClr val="black">
                <a:alpha val="50000"/>
              </a:prstClr>
            </a:outerShdw>
          </a:effectLst>
        </p:spPr>
      </p:pic>
      <p:pic>
        <p:nvPicPr>
          <p:cNvPr id="12" name="Picture 3" descr="G:\Govind File system\Compandy Details\pics\Site visit photos\100_1595.JPG">
            <a:extLst>
              <a:ext uri="{FF2B5EF4-FFF2-40B4-BE49-F238E27FC236}">
                <a16:creationId xmlns:a16="http://schemas.microsoft.com/office/drawing/2014/main" xmlns="" id="{8AC0AEDD-3E9F-4E49-9FB8-38F1E6AF8E05}"/>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a:stretch/>
        </p:blipFill>
        <p:spPr bwMode="auto">
          <a:xfrm>
            <a:off x="4420018" y="1405858"/>
            <a:ext cx="3351963" cy="4505382"/>
          </a:xfrm>
          <a:prstGeom prst="rect">
            <a:avLst/>
          </a:prstGeom>
          <a:noFill/>
          <a:ln w="76200">
            <a:noFill/>
          </a:ln>
          <a:effectLst>
            <a:outerShdw blurRad="63500" sx="102000" sy="102000" algn="ctr" rotWithShape="0">
              <a:prstClr val="black">
                <a:alpha val="50000"/>
              </a:prstClr>
            </a:outerShdw>
          </a:effectLst>
        </p:spPr>
      </p:pic>
      <p:pic>
        <p:nvPicPr>
          <p:cNvPr id="15" name="Picture 2" descr="G:\Govind File system\Compandy Details\Presentation\Shell Nigeria.jpg">
            <a:extLst>
              <a:ext uri="{FF2B5EF4-FFF2-40B4-BE49-F238E27FC236}">
                <a16:creationId xmlns:a16="http://schemas.microsoft.com/office/drawing/2014/main" xmlns="" id="{1DEB6353-1362-41B0-A90F-1866CBE0E189}"/>
              </a:ext>
            </a:extLst>
          </p:cNvPr>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a:stretch/>
        </p:blipFill>
        <p:spPr bwMode="auto">
          <a:xfrm>
            <a:off x="8278063" y="1405858"/>
            <a:ext cx="3351963" cy="4505381"/>
          </a:xfrm>
          <a:prstGeom prst="rect">
            <a:avLst/>
          </a:prstGeom>
          <a:noFill/>
          <a:ln w="76200">
            <a:noFill/>
          </a:ln>
          <a:effectLst>
            <a:outerShdw blurRad="63500" sx="102000" sy="102000" algn="ctr" rotWithShape="0">
              <a:prstClr val="black">
                <a:alpha val="50000"/>
              </a:prstClr>
            </a:outerShdw>
          </a:effectLst>
        </p:spPr>
      </p:pic>
    </p:spTree>
    <p:extLst>
      <p:ext uri="{BB962C8B-B14F-4D97-AF65-F5344CB8AC3E}">
        <p14:creationId xmlns:p14="http://schemas.microsoft.com/office/powerpoint/2010/main" xmlns="" val="3452592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A8941A85-031B-4BBC-A97C-F758BF0D5C66}"/>
              </a:ext>
            </a:extLst>
          </p:cNvPr>
          <p:cNvGraphicFramePr>
            <a:graphicFrameLocks noChangeAspect="1"/>
          </p:cNvGraphicFramePr>
          <p:nvPr>
            <p:custDataLst>
              <p:tags r:id="rId2"/>
            </p:custDataLst>
            <p:extLst>
              <p:ext uri="{D42A27DB-BD31-4B8C-83A1-F6EECF244321}">
                <p14:modId xmlns:p14="http://schemas.microsoft.com/office/powerpoint/2010/main" xmlns="" val="3440002683"/>
              </p:ext>
            </p:extLst>
          </p:nvPr>
        </p:nvGraphicFramePr>
        <p:xfrm>
          <a:off x="1588" y="1588"/>
          <a:ext cx="1588" cy="1588"/>
        </p:xfrm>
        <a:graphic>
          <a:graphicData uri="http://schemas.openxmlformats.org/presentationml/2006/ole">
            <p:oleObj spid="_x0000_s84005" name="think-cell Slide" r:id="rId6" imgW="360" imgH="360" progId="">
              <p:embed/>
            </p:oleObj>
          </a:graphicData>
        </a:graphic>
      </p:graphicFrame>
      <p:sp>
        <p:nvSpPr>
          <p:cNvPr id="2" name="Rectangle 1" hidden="1">
            <a:extLst>
              <a:ext uri="{FF2B5EF4-FFF2-40B4-BE49-F238E27FC236}">
                <a16:creationId xmlns:a16="http://schemas.microsoft.com/office/drawing/2014/main" xmlns="" id="{A05CAC6A-36DC-4689-B092-E27F48EF6AD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PAST PROJECT PHOTOS</a:t>
            </a:r>
          </a:p>
        </p:txBody>
      </p:sp>
      <p:sp>
        <p:nvSpPr>
          <p:cNvPr id="10" name="Rectangle 9">
            <a:extLst>
              <a:ext uri="{FF2B5EF4-FFF2-40B4-BE49-F238E27FC236}">
                <a16:creationId xmlns:a16="http://schemas.microsoft.com/office/drawing/2014/main" xmlns="" id="{41E4C0CD-5C8C-45E0-BE25-B525EB80BC0B}"/>
              </a:ext>
            </a:extLst>
          </p:cNvPr>
          <p:cNvSpPr/>
          <p:nvPr/>
        </p:nvSpPr>
        <p:spPr>
          <a:xfrm>
            <a:off x="2833253" y="6142743"/>
            <a:ext cx="5987473"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Shell India – CP </a:t>
            </a:r>
            <a:r>
              <a:rPr lang="en-US" sz="2000"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Survey of Offshore Platforms</a:t>
            </a:r>
            <a:endParaRPr lang="en-US" sz="2000" b="1" dirty="0">
              <a:solidFill>
                <a:schemeClr val="accent2"/>
              </a:solidFill>
              <a:latin typeface="Segoe UI" panose="020B0502040204020203" pitchFamily="34" charset="0"/>
              <a:cs typeface="Segoe UI" panose="020B0502040204020203" pitchFamily="34" charset="0"/>
              <a:sym typeface="Segoe UI" panose="020B0502040204020203" pitchFamily="34" charset="0"/>
            </a:endParaRPr>
          </a:p>
        </p:txBody>
      </p:sp>
      <p:pic>
        <p:nvPicPr>
          <p:cNvPr id="9" name="Picture 1">
            <a:extLst>
              <a:ext uri="{FF2B5EF4-FFF2-40B4-BE49-F238E27FC236}">
                <a16:creationId xmlns:a16="http://schemas.microsoft.com/office/drawing/2014/main" xmlns="" id="{919068F3-D25A-4F0A-BCA0-37F2259EB5F6}"/>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561973" y="1405858"/>
            <a:ext cx="3351963" cy="4505382"/>
          </a:xfrm>
          <a:prstGeom prst="rect">
            <a:avLst/>
          </a:prstGeom>
          <a:noFill/>
          <a:ln w="76200">
            <a:noFill/>
          </a:ln>
          <a:effectLst>
            <a:outerShdw blurRad="63500" sx="102000" sy="102000" algn="ctr" rotWithShape="0">
              <a:prstClr val="black">
                <a:alpha val="50000"/>
              </a:prstClr>
            </a:outerShdw>
          </a:effectLst>
        </p:spPr>
      </p:pic>
      <p:pic>
        <p:nvPicPr>
          <p:cNvPr id="12" name="Picture 2">
            <a:extLst>
              <a:ext uri="{FF2B5EF4-FFF2-40B4-BE49-F238E27FC236}">
                <a16:creationId xmlns:a16="http://schemas.microsoft.com/office/drawing/2014/main" xmlns="" id="{2F2BD1F1-551A-43D1-9345-47800FBC5385}"/>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a:stretch/>
        </p:blipFill>
        <p:spPr bwMode="auto">
          <a:xfrm>
            <a:off x="4420018" y="1405858"/>
            <a:ext cx="3351963" cy="4505381"/>
          </a:xfrm>
          <a:prstGeom prst="rect">
            <a:avLst/>
          </a:prstGeom>
          <a:noFill/>
          <a:ln w="76200">
            <a:noFill/>
          </a:ln>
          <a:effectLst>
            <a:outerShdw blurRad="63500" sx="102000" sy="102000" algn="ctr" rotWithShape="0">
              <a:prstClr val="black">
                <a:alpha val="50000"/>
              </a:prstClr>
            </a:outerShdw>
          </a:effectLst>
        </p:spPr>
      </p:pic>
      <p:pic>
        <p:nvPicPr>
          <p:cNvPr id="15" name="Picture 3">
            <a:extLst>
              <a:ext uri="{FF2B5EF4-FFF2-40B4-BE49-F238E27FC236}">
                <a16:creationId xmlns:a16="http://schemas.microsoft.com/office/drawing/2014/main" xmlns="" id="{83F18D06-7246-4FEE-8B60-7B4ECA92E632}"/>
              </a:ext>
            </a:extLst>
          </p:cNvPr>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a:stretch/>
        </p:blipFill>
        <p:spPr bwMode="auto">
          <a:xfrm>
            <a:off x="8278063" y="1405858"/>
            <a:ext cx="3351963" cy="4505380"/>
          </a:xfrm>
          <a:prstGeom prst="rect">
            <a:avLst/>
          </a:prstGeom>
          <a:noFill/>
          <a:ln w="76200">
            <a:noFill/>
          </a:ln>
          <a:effectLst>
            <a:outerShdw blurRad="63500" sx="102000" sy="102000" algn="ctr" rotWithShape="0">
              <a:prstClr val="black">
                <a:alpha val="50000"/>
              </a:prstClr>
            </a:outerShdw>
          </a:effectLst>
        </p:spPr>
      </p:pic>
    </p:spTree>
    <p:extLst>
      <p:ext uri="{BB962C8B-B14F-4D97-AF65-F5344CB8AC3E}">
        <p14:creationId xmlns:p14="http://schemas.microsoft.com/office/powerpoint/2010/main" xmlns="" val="958626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CBD171AE-7D17-4D7A-94C1-C1CC82F259FA}"/>
              </a:ext>
            </a:extLst>
          </p:cNvPr>
          <p:cNvGraphicFramePr>
            <a:graphicFrameLocks noChangeAspect="1"/>
          </p:cNvGraphicFramePr>
          <p:nvPr>
            <p:custDataLst>
              <p:tags r:id="rId2"/>
            </p:custDataLst>
            <p:extLst>
              <p:ext uri="{D42A27DB-BD31-4B8C-83A1-F6EECF244321}">
                <p14:modId xmlns:p14="http://schemas.microsoft.com/office/powerpoint/2010/main" xmlns="" val="863269843"/>
              </p:ext>
            </p:extLst>
          </p:nvPr>
        </p:nvGraphicFramePr>
        <p:xfrm>
          <a:off x="1588" y="1588"/>
          <a:ext cx="1588" cy="1588"/>
        </p:xfrm>
        <a:graphic>
          <a:graphicData uri="http://schemas.openxmlformats.org/presentationml/2006/ole">
            <p:oleObj spid="_x0000_s85029" name="think-cell Slide" r:id="rId6" imgW="360" imgH="360" progId="">
              <p:embed/>
            </p:oleObj>
          </a:graphicData>
        </a:graphic>
      </p:graphicFrame>
      <p:sp>
        <p:nvSpPr>
          <p:cNvPr id="2" name="Rectangle 1" hidden="1">
            <a:extLst>
              <a:ext uri="{FF2B5EF4-FFF2-40B4-BE49-F238E27FC236}">
                <a16:creationId xmlns:a16="http://schemas.microsoft.com/office/drawing/2014/main" xmlns="" id="{0885274D-B098-4326-A280-9D4A56E4AEB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PAST PROJECT PHOTOS</a:t>
            </a:r>
          </a:p>
        </p:txBody>
      </p:sp>
      <p:sp>
        <p:nvSpPr>
          <p:cNvPr id="10" name="Rectangle 9">
            <a:extLst>
              <a:ext uri="{FF2B5EF4-FFF2-40B4-BE49-F238E27FC236}">
                <a16:creationId xmlns:a16="http://schemas.microsoft.com/office/drawing/2014/main" xmlns="" id="{41E4C0CD-5C8C-45E0-BE25-B525EB80BC0B}"/>
              </a:ext>
            </a:extLst>
          </p:cNvPr>
          <p:cNvSpPr/>
          <p:nvPr/>
        </p:nvSpPr>
        <p:spPr>
          <a:xfrm>
            <a:off x="3518862" y="6084705"/>
            <a:ext cx="515427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0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Rope Access NDT Services, OMAN</a:t>
            </a:r>
          </a:p>
        </p:txBody>
      </p:sp>
      <p:pic>
        <p:nvPicPr>
          <p:cNvPr id="7" name="Picture 2" descr="G:\Govind File system\Project\Velosi Oman\Rope Access\Crew 21st Mar 2016\Rope Access job site photo\IMG-20160407-WA0003.jpg">
            <a:extLst>
              <a:ext uri="{FF2B5EF4-FFF2-40B4-BE49-F238E27FC236}">
                <a16:creationId xmlns:a16="http://schemas.microsoft.com/office/drawing/2014/main" xmlns="" id="{3C7B316D-51D9-4D1E-9C51-CA5C0139AF27}"/>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561973" y="1405858"/>
            <a:ext cx="3351963" cy="4505380"/>
          </a:xfrm>
          <a:prstGeom prst="rect">
            <a:avLst/>
          </a:prstGeom>
          <a:noFill/>
          <a:ln w="76200">
            <a:noFill/>
          </a:ln>
          <a:effectLst>
            <a:outerShdw blurRad="63500" sx="102000" sy="102000" algn="ctr" rotWithShape="0">
              <a:prstClr val="black">
                <a:alpha val="50000"/>
              </a:prstClr>
            </a:outerShdw>
          </a:effectLst>
        </p:spPr>
      </p:pic>
      <p:pic>
        <p:nvPicPr>
          <p:cNvPr id="8" name="Picture 3" descr="G:\Govind File system\Project\Velosi Oman\Rope Access\Crew 21st Mar 2016\Rope Access job site photo\IMG-20160407-WA0006.jpg">
            <a:extLst>
              <a:ext uri="{FF2B5EF4-FFF2-40B4-BE49-F238E27FC236}">
                <a16:creationId xmlns:a16="http://schemas.microsoft.com/office/drawing/2014/main" xmlns="" id="{7FCA7B05-F53A-4CA6-A5DB-7A5C1293D7A8}"/>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a:stretch/>
        </p:blipFill>
        <p:spPr bwMode="auto">
          <a:xfrm>
            <a:off x="4420018" y="1405858"/>
            <a:ext cx="3351963" cy="4505380"/>
          </a:xfrm>
          <a:prstGeom prst="rect">
            <a:avLst/>
          </a:prstGeom>
          <a:noFill/>
          <a:ln w="76200">
            <a:noFill/>
          </a:ln>
          <a:effectLst>
            <a:outerShdw blurRad="63500" sx="102000" sy="102000" algn="ctr" rotWithShape="0">
              <a:prstClr val="black">
                <a:alpha val="50000"/>
              </a:prstClr>
            </a:outerShdw>
          </a:effectLst>
        </p:spPr>
      </p:pic>
      <p:pic>
        <p:nvPicPr>
          <p:cNvPr id="11" name="Picture 5" descr="G:\Govind File system\Project\Velosi Oman\Rope Access\Crew 21st Mar 2016\Rope Access job site photo\IMG-20160411-WA0004.jpg">
            <a:extLst>
              <a:ext uri="{FF2B5EF4-FFF2-40B4-BE49-F238E27FC236}">
                <a16:creationId xmlns:a16="http://schemas.microsoft.com/office/drawing/2014/main" xmlns="" id="{9D94D025-0A02-4B99-83BF-0CDF9339B66E}"/>
              </a:ext>
            </a:extLst>
          </p:cNvPr>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a:stretch/>
        </p:blipFill>
        <p:spPr bwMode="auto">
          <a:xfrm>
            <a:off x="8278063" y="1405858"/>
            <a:ext cx="3351963" cy="4505380"/>
          </a:xfrm>
          <a:prstGeom prst="rect">
            <a:avLst/>
          </a:prstGeom>
          <a:noFill/>
          <a:ln w="76200">
            <a:noFill/>
          </a:ln>
          <a:effectLst>
            <a:outerShdw blurRad="63500" sx="102000" sy="102000" algn="ctr" rotWithShape="0">
              <a:prstClr val="black">
                <a:alpha val="50000"/>
              </a:prstClr>
            </a:outerShdw>
          </a:effectLst>
        </p:spPr>
      </p:pic>
    </p:spTree>
    <p:extLst>
      <p:ext uri="{BB962C8B-B14F-4D97-AF65-F5344CB8AC3E}">
        <p14:creationId xmlns:p14="http://schemas.microsoft.com/office/powerpoint/2010/main" xmlns="" val="3267282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D27A35C7-C9D9-46CB-8E20-4A9BB07B992E}"/>
              </a:ext>
            </a:extLst>
          </p:cNvPr>
          <p:cNvGraphicFramePr>
            <a:graphicFrameLocks noChangeAspect="1"/>
          </p:cNvGraphicFramePr>
          <p:nvPr>
            <p:custDataLst>
              <p:tags r:id="rId2"/>
            </p:custDataLst>
            <p:extLst>
              <p:ext uri="{D42A27DB-BD31-4B8C-83A1-F6EECF244321}">
                <p14:modId xmlns:p14="http://schemas.microsoft.com/office/powerpoint/2010/main" xmlns="" val="4291803501"/>
              </p:ext>
            </p:extLst>
          </p:nvPr>
        </p:nvGraphicFramePr>
        <p:xfrm>
          <a:off x="1588" y="1588"/>
          <a:ext cx="1588" cy="1588"/>
        </p:xfrm>
        <a:graphic>
          <a:graphicData uri="http://schemas.openxmlformats.org/presentationml/2006/ole">
            <p:oleObj spid="_x0000_s86053" name="think-cell Slide" r:id="rId6" imgW="360" imgH="360" progId="">
              <p:embed/>
            </p:oleObj>
          </a:graphicData>
        </a:graphic>
      </p:graphicFrame>
      <p:sp>
        <p:nvSpPr>
          <p:cNvPr id="2" name="Rectangle 1" hidden="1">
            <a:extLst>
              <a:ext uri="{FF2B5EF4-FFF2-40B4-BE49-F238E27FC236}">
                <a16:creationId xmlns:a16="http://schemas.microsoft.com/office/drawing/2014/main" xmlns="" id="{5032EE1B-F0EA-4664-A4DD-FB84523954C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PAST PROJECT PHOTOS</a:t>
            </a:r>
          </a:p>
        </p:txBody>
      </p:sp>
      <p:sp>
        <p:nvSpPr>
          <p:cNvPr id="10" name="Rectangle 9">
            <a:extLst>
              <a:ext uri="{FF2B5EF4-FFF2-40B4-BE49-F238E27FC236}">
                <a16:creationId xmlns:a16="http://schemas.microsoft.com/office/drawing/2014/main" xmlns="" id="{41E4C0CD-5C8C-45E0-BE25-B525EB80BC0B}"/>
              </a:ext>
            </a:extLst>
          </p:cNvPr>
          <p:cNvSpPr/>
          <p:nvPr/>
        </p:nvSpPr>
        <p:spPr>
          <a:xfrm>
            <a:off x="1720841" y="6066233"/>
            <a:ext cx="8531523"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PAUT of </a:t>
            </a:r>
            <a:r>
              <a:rPr lang="en-US" sz="2000"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Power </a:t>
            </a:r>
            <a:r>
              <a:rPr lang="en-US" sz="20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P</a:t>
            </a:r>
            <a:r>
              <a:rPr lang="en-US" sz="2000"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lant </a:t>
            </a:r>
            <a:r>
              <a:rPr lang="en-US" sz="20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P</a:t>
            </a:r>
            <a:r>
              <a:rPr lang="en-US" sz="2000"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iping </a:t>
            </a:r>
            <a:r>
              <a:rPr lang="en-US" sz="20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U</a:t>
            </a:r>
            <a:r>
              <a:rPr lang="en-US" sz="2000"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sing </a:t>
            </a:r>
            <a:r>
              <a:rPr lang="en-US" sz="20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Cobra Scanner at </a:t>
            </a:r>
            <a:r>
              <a:rPr lang="en-US" sz="2000"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Sonichar</a:t>
            </a:r>
            <a:r>
              <a:rPr lang="en-US" sz="20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a:t>
            </a:r>
            <a:r>
              <a:rPr lang="en-US" sz="2000"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NIGER</a:t>
            </a:r>
            <a:endParaRPr lang="en-US" sz="2000" b="1" dirty="0">
              <a:solidFill>
                <a:schemeClr val="accent2"/>
              </a:solidFill>
              <a:latin typeface="Segoe UI" panose="020B0502040204020203" pitchFamily="34" charset="0"/>
              <a:cs typeface="Segoe UI" panose="020B0502040204020203" pitchFamily="34" charset="0"/>
              <a:sym typeface="Segoe UI" panose="020B0502040204020203" pitchFamily="34" charset="0"/>
            </a:endParaRPr>
          </a:p>
        </p:txBody>
      </p:sp>
      <p:pic>
        <p:nvPicPr>
          <p:cNvPr id="9" name="Picture 8">
            <a:extLst>
              <a:ext uri="{FF2B5EF4-FFF2-40B4-BE49-F238E27FC236}">
                <a16:creationId xmlns:a16="http://schemas.microsoft.com/office/drawing/2014/main" xmlns="" id="{8C4E67DC-199B-4B47-8647-819B329BC946}"/>
              </a:ext>
            </a:extLst>
          </p:cNvPr>
          <p:cNvPicPr/>
          <p:nvPr/>
        </p:nvPicPr>
        <p:blipFill rotWithShape="1">
          <a:blip r:embed="rId7" cstate="print">
            <a:extLst>
              <a:ext uri="{28A0092B-C50C-407E-A947-70E740481C1C}">
                <a14:useLocalDpi xmlns:a14="http://schemas.microsoft.com/office/drawing/2010/main" xmlns="" val="0"/>
              </a:ext>
            </a:extLst>
          </a:blip>
          <a:srcRect/>
          <a:stretch/>
        </p:blipFill>
        <p:spPr>
          <a:xfrm>
            <a:off x="8278063" y="1405858"/>
            <a:ext cx="3351963" cy="4505380"/>
          </a:xfrm>
          <a:prstGeom prst="rect">
            <a:avLst/>
          </a:prstGeom>
          <a:noFill/>
          <a:ln w="76200">
            <a:noFill/>
          </a:ln>
          <a:effectLst>
            <a:outerShdw blurRad="63500" sx="102000" sy="102000" algn="ctr" rotWithShape="0">
              <a:prstClr val="black">
                <a:alpha val="50000"/>
              </a:prstClr>
            </a:outerShdw>
          </a:effectLst>
        </p:spPr>
      </p:pic>
      <p:pic>
        <p:nvPicPr>
          <p:cNvPr id="12" name="Picture 11">
            <a:extLst>
              <a:ext uri="{FF2B5EF4-FFF2-40B4-BE49-F238E27FC236}">
                <a16:creationId xmlns:a16="http://schemas.microsoft.com/office/drawing/2014/main" xmlns="" id="{39C6A70F-CBF9-4401-95C1-E5E3FC9E8D68}"/>
              </a:ext>
            </a:extLst>
          </p:cNvPr>
          <p:cNvPicPr/>
          <p:nvPr/>
        </p:nvPicPr>
        <p:blipFill rotWithShape="1">
          <a:blip r:embed="rId8" cstate="print">
            <a:extLst>
              <a:ext uri="{28A0092B-C50C-407E-A947-70E740481C1C}">
                <a14:useLocalDpi xmlns:a14="http://schemas.microsoft.com/office/drawing/2010/main" xmlns="" val="0"/>
              </a:ext>
            </a:extLst>
          </a:blip>
          <a:srcRect/>
          <a:stretch/>
        </p:blipFill>
        <p:spPr bwMode="auto">
          <a:xfrm>
            <a:off x="561973" y="1405858"/>
            <a:ext cx="3351963" cy="4505380"/>
          </a:xfrm>
          <a:prstGeom prst="rect">
            <a:avLst/>
          </a:prstGeom>
          <a:noFill/>
          <a:ln w="76200">
            <a:noFill/>
          </a:ln>
          <a:effectLst>
            <a:outerShdw blurRad="63500" sx="102000" sy="102000" algn="ctr" rotWithShape="0">
              <a:prstClr val="black">
                <a:alpha val="50000"/>
              </a:prstClr>
            </a:outerShdw>
          </a:effectLst>
          <a:extLst>
            <a:ext uri="{53640926-AAD7-44D8-BBD7-CCE9431645EC}">
              <a14:shadowObscured xmlns:a14="http://schemas.microsoft.com/office/drawing/2010/main" xmlns=""/>
            </a:ext>
          </a:extLst>
        </p:spPr>
      </p:pic>
      <p:pic>
        <p:nvPicPr>
          <p:cNvPr id="13" name="Picture 12">
            <a:extLst>
              <a:ext uri="{FF2B5EF4-FFF2-40B4-BE49-F238E27FC236}">
                <a16:creationId xmlns:a16="http://schemas.microsoft.com/office/drawing/2014/main" xmlns="" id="{28619EF0-A770-45A2-9C2F-486F4EC064D8}"/>
              </a:ext>
            </a:extLst>
          </p:cNvPr>
          <p:cNvPicPr/>
          <p:nvPr/>
        </p:nvPicPr>
        <p:blipFill rotWithShape="1">
          <a:blip r:embed="rId9" cstate="print">
            <a:extLst>
              <a:ext uri="{28A0092B-C50C-407E-A947-70E740481C1C}">
                <a14:useLocalDpi xmlns:a14="http://schemas.microsoft.com/office/drawing/2010/main" xmlns="" val="0"/>
              </a:ext>
            </a:extLst>
          </a:blip>
          <a:srcRect/>
          <a:stretch/>
        </p:blipFill>
        <p:spPr bwMode="auto">
          <a:xfrm>
            <a:off x="4420018" y="1405858"/>
            <a:ext cx="3351963" cy="4505380"/>
          </a:xfrm>
          <a:prstGeom prst="rect">
            <a:avLst/>
          </a:prstGeom>
          <a:noFill/>
          <a:ln w="76200">
            <a:noFill/>
          </a:ln>
          <a:effectLst>
            <a:outerShdw blurRad="63500" sx="102000" sy="102000" algn="ctr" rotWithShape="0">
              <a:prstClr val="black">
                <a:alpha val="50000"/>
              </a:prst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496525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AF728E75-9771-45A4-B162-23384F4CF6E4}"/>
              </a:ext>
            </a:extLst>
          </p:cNvPr>
          <p:cNvGraphicFramePr>
            <a:graphicFrameLocks noChangeAspect="1"/>
          </p:cNvGraphicFramePr>
          <p:nvPr>
            <p:custDataLst>
              <p:tags r:id="rId2"/>
            </p:custDataLst>
            <p:extLst>
              <p:ext uri="{D42A27DB-BD31-4B8C-83A1-F6EECF244321}">
                <p14:modId xmlns:p14="http://schemas.microsoft.com/office/powerpoint/2010/main" xmlns="" val="4285749170"/>
              </p:ext>
            </p:extLst>
          </p:nvPr>
        </p:nvGraphicFramePr>
        <p:xfrm>
          <a:off x="1588" y="1588"/>
          <a:ext cx="1588" cy="1588"/>
        </p:xfrm>
        <a:graphic>
          <a:graphicData uri="http://schemas.openxmlformats.org/presentationml/2006/ole">
            <p:oleObj spid="_x0000_s87077" name="think-cell Slide" r:id="rId6" imgW="360" imgH="360" progId="">
              <p:embed/>
            </p:oleObj>
          </a:graphicData>
        </a:graphic>
      </p:graphicFrame>
      <p:sp>
        <p:nvSpPr>
          <p:cNvPr id="2" name="Rectangle 1" hidden="1">
            <a:extLst>
              <a:ext uri="{FF2B5EF4-FFF2-40B4-BE49-F238E27FC236}">
                <a16:creationId xmlns:a16="http://schemas.microsoft.com/office/drawing/2014/main" xmlns="" id="{E0DA1F7C-A77F-4A53-98A2-F1793AFCEED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PAST PROJECT PHOTOS</a:t>
            </a:r>
          </a:p>
        </p:txBody>
      </p:sp>
      <p:sp>
        <p:nvSpPr>
          <p:cNvPr id="10" name="Rectangle 9">
            <a:extLst>
              <a:ext uri="{FF2B5EF4-FFF2-40B4-BE49-F238E27FC236}">
                <a16:creationId xmlns:a16="http://schemas.microsoft.com/office/drawing/2014/main" xmlns="" id="{41E4C0CD-5C8C-45E0-BE25-B525EB80BC0B}"/>
              </a:ext>
            </a:extLst>
          </p:cNvPr>
          <p:cNvSpPr/>
          <p:nvPr/>
        </p:nvSpPr>
        <p:spPr>
          <a:xfrm>
            <a:off x="2665830" y="6084705"/>
            <a:ext cx="686034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0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PAUT of Storage Tank, </a:t>
            </a:r>
            <a:r>
              <a:rPr lang="en-US" sz="2000"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Nigeria</a:t>
            </a:r>
            <a:endParaRPr lang="en-US" sz="2000" b="1" dirty="0">
              <a:solidFill>
                <a:schemeClr val="accent2"/>
              </a:solidFill>
              <a:latin typeface="Segoe UI" panose="020B0502040204020203" pitchFamily="34" charset="0"/>
              <a:cs typeface="Segoe UI" panose="020B0502040204020203" pitchFamily="34" charset="0"/>
              <a:sym typeface="Segoe UI" panose="020B0502040204020203" pitchFamily="34" charset="0"/>
            </a:endParaRPr>
          </a:p>
        </p:txBody>
      </p:sp>
      <p:pic>
        <p:nvPicPr>
          <p:cNvPr id="7" name="Picture 2" descr="G:\Govind File system\Project\Velosi Oman\Rope Access\Crew 21st Mar 2016\Rope Access job site photo\IMG-20160407-WA0003.jpg">
            <a:extLst>
              <a:ext uri="{FF2B5EF4-FFF2-40B4-BE49-F238E27FC236}">
                <a16:creationId xmlns:a16="http://schemas.microsoft.com/office/drawing/2014/main" xmlns="" id="{4543365E-17A3-4A4A-B52A-5622BDAFCF38}"/>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561973" y="1405858"/>
            <a:ext cx="3351963" cy="4505380"/>
          </a:xfrm>
          <a:prstGeom prst="rect">
            <a:avLst/>
          </a:prstGeom>
          <a:noFill/>
          <a:ln w="76200">
            <a:noFill/>
          </a:ln>
          <a:effectLst>
            <a:outerShdw blurRad="63500" sx="102000" sy="102000" algn="ctr" rotWithShape="0">
              <a:prstClr val="black">
                <a:alpha val="50000"/>
              </a:prstClr>
            </a:outerShdw>
          </a:effectLst>
        </p:spPr>
      </p:pic>
      <p:pic>
        <p:nvPicPr>
          <p:cNvPr id="8" name="Picture 3" descr="G:\Govind File system\Project\Velosi Oman\Rope Access\Crew 21st Mar 2016\Rope Access job site photo\IMG-20160407-WA0006.jpg">
            <a:extLst>
              <a:ext uri="{FF2B5EF4-FFF2-40B4-BE49-F238E27FC236}">
                <a16:creationId xmlns:a16="http://schemas.microsoft.com/office/drawing/2014/main" xmlns="" id="{63C0A893-035F-4D60-9035-F3BDF49B57DD}"/>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a:stretch/>
        </p:blipFill>
        <p:spPr bwMode="auto">
          <a:xfrm>
            <a:off x="4420018" y="1405858"/>
            <a:ext cx="3351963" cy="4505380"/>
          </a:xfrm>
          <a:prstGeom prst="rect">
            <a:avLst/>
          </a:prstGeom>
          <a:noFill/>
          <a:ln w="76200">
            <a:noFill/>
          </a:ln>
          <a:effectLst>
            <a:outerShdw blurRad="63500" sx="102000" sy="102000" algn="ctr" rotWithShape="0">
              <a:prstClr val="black">
                <a:alpha val="50000"/>
              </a:prstClr>
            </a:outerShdw>
          </a:effectLst>
        </p:spPr>
      </p:pic>
      <p:pic>
        <p:nvPicPr>
          <p:cNvPr id="11" name="Picture 5" descr="G:\Govind File system\Project\Velosi Oman\Rope Access\Crew 21st Mar 2016\Rope Access job site photo\IMG-20160411-WA0004.jpg">
            <a:extLst>
              <a:ext uri="{FF2B5EF4-FFF2-40B4-BE49-F238E27FC236}">
                <a16:creationId xmlns:a16="http://schemas.microsoft.com/office/drawing/2014/main" xmlns="" id="{2BA88095-2DED-4A61-9F55-EABD0BC56A33}"/>
              </a:ext>
            </a:extLst>
          </p:cNvPr>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a:stretch/>
        </p:blipFill>
        <p:spPr bwMode="auto">
          <a:xfrm>
            <a:off x="8278063" y="1405858"/>
            <a:ext cx="3351963" cy="4505380"/>
          </a:xfrm>
          <a:prstGeom prst="rect">
            <a:avLst/>
          </a:prstGeom>
          <a:noFill/>
          <a:ln w="76200">
            <a:noFill/>
          </a:ln>
          <a:effectLst>
            <a:outerShdw blurRad="63500" sx="102000" sy="102000" algn="ctr" rotWithShape="0">
              <a:prstClr val="black">
                <a:alpha val="50000"/>
              </a:prstClr>
            </a:outerShdw>
          </a:effectLst>
        </p:spPr>
      </p:pic>
    </p:spTree>
    <p:extLst>
      <p:ext uri="{BB962C8B-B14F-4D97-AF65-F5344CB8AC3E}">
        <p14:creationId xmlns:p14="http://schemas.microsoft.com/office/powerpoint/2010/main" xmlns="" val="3719912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9111D6A-10A6-45B2-9196-01476C67CBE3}"/>
              </a:ext>
            </a:extLst>
          </p:cNvPr>
          <p:cNvGraphicFramePr>
            <a:graphicFrameLocks noChangeAspect="1"/>
          </p:cNvGraphicFramePr>
          <p:nvPr>
            <p:custDataLst>
              <p:tags r:id="rId2"/>
            </p:custDataLst>
            <p:extLst>
              <p:ext uri="{D42A27DB-BD31-4B8C-83A1-F6EECF244321}">
                <p14:modId xmlns:p14="http://schemas.microsoft.com/office/powerpoint/2010/main" xmlns="" val="1766220910"/>
              </p:ext>
            </p:extLst>
          </p:nvPr>
        </p:nvGraphicFramePr>
        <p:xfrm>
          <a:off x="1588" y="1588"/>
          <a:ext cx="1588" cy="1588"/>
        </p:xfrm>
        <a:graphic>
          <a:graphicData uri="http://schemas.openxmlformats.org/presentationml/2006/ole">
            <p:oleObj spid="_x0000_s88101" name="think-cell Slide" r:id="rId6" imgW="360" imgH="360" progId="">
              <p:embed/>
            </p:oleObj>
          </a:graphicData>
        </a:graphic>
      </p:graphicFrame>
      <p:sp>
        <p:nvSpPr>
          <p:cNvPr id="2" name="Rectangle 1" hidden="1">
            <a:extLst>
              <a:ext uri="{FF2B5EF4-FFF2-40B4-BE49-F238E27FC236}">
                <a16:creationId xmlns:a16="http://schemas.microsoft.com/office/drawing/2014/main" xmlns="" id="{6E8F536F-491E-4269-82D2-6CA6444CCE6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PAST PROJECT PHOTOS</a:t>
            </a:r>
          </a:p>
        </p:txBody>
      </p:sp>
      <p:sp>
        <p:nvSpPr>
          <p:cNvPr id="10" name="Rectangle 9">
            <a:extLst>
              <a:ext uri="{FF2B5EF4-FFF2-40B4-BE49-F238E27FC236}">
                <a16:creationId xmlns:a16="http://schemas.microsoft.com/office/drawing/2014/main" xmlns="" id="{41E4C0CD-5C8C-45E0-BE25-B525EB80BC0B}"/>
              </a:ext>
            </a:extLst>
          </p:cNvPr>
          <p:cNvSpPr/>
          <p:nvPr/>
        </p:nvSpPr>
        <p:spPr>
          <a:xfrm>
            <a:off x="2579823" y="6142743"/>
            <a:ext cx="7032352"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PAUT Inspection a</a:t>
            </a:r>
            <a:r>
              <a:rPr lang="en-US" sz="2000"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t </a:t>
            </a:r>
            <a:r>
              <a:rPr lang="en-US" sz="20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Offshore Platform ONGC/LTHE, India</a:t>
            </a:r>
          </a:p>
        </p:txBody>
      </p:sp>
      <p:pic>
        <p:nvPicPr>
          <p:cNvPr id="7" name="Picture 2" descr="G:\Govind File system\Project\Velosi Oman\Rope Access\Crew 21st Mar 2016\Rope Access job site photo\IMG-20160407-WA0003.jpg">
            <a:extLst>
              <a:ext uri="{FF2B5EF4-FFF2-40B4-BE49-F238E27FC236}">
                <a16:creationId xmlns:a16="http://schemas.microsoft.com/office/drawing/2014/main" xmlns="" id="{34C371F7-354A-4251-B959-E96149704427}"/>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561973" y="1405858"/>
            <a:ext cx="3351963" cy="4505380"/>
          </a:xfrm>
          <a:prstGeom prst="rect">
            <a:avLst/>
          </a:prstGeom>
          <a:noFill/>
          <a:ln w="76200">
            <a:noFill/>
          </a:ln>
          <a:effectLst>
            <a:outerShdw blurRad="63500" sx="102000" sy="102000" algn="ctr" rotWithShape="0">
              <a:prstClr val="black">
                <a:alpha val="50000"/>
              </a:prstClr>
            </a:outerShdw>
          </a:effectLst>
        </p:spPr>
      </p:pic>
      <p:pic>
        <p:nvPicPr>
          <p:cNvPr id="8" name="Picture 3" descr="G:\Govind File system\Project\Velosi Oman\Rope Access\Crew 21st Mar 2016\Rope Access job site photo\IMG-20160407-WA0006.jpg">
            <a:extLst>
              <a:ext uri="{FF2B5EF4-FFF2-40B4-BE49-F238E27FC236}">
                <a16:creationId xmlns:a16="http://schemas.microsoft.com/office/drawing/2014/main" xmlns="" id="{69304224-5033-4B9A-80F0-B9F42D5A92F6}"/>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a:stretch/>
        </p:blipFill>
        <p:spPr bwMode="auto">
          <a:xfrm>
            <a:off x="4420018" y="1405858"/>
            <a:ext cx="3351963" cy="4505380"/>
          </a:xfrm>
          <a:prstGeom prst="rect">
            <a:avLst/>
          </a:prstGeom>
          <a:noFill/>
          <a:ln w="76200">
            <a:noFill/>
          </a:ln>
          <a:effectLst>
            <a:outerShdw blurRad="63500" sx="102000" sy="102000" algn="ctr" rotWithShape="0">
              <a:prstClr val="black">
                <a:alpha val="50000"/>
              </a:prstClr>
            </a:outerShdw>
          </a:effectLst>
        </p:spPr>
      </p:pic>
      <p:pic>
        <p:nvPicPr>
          <p:cNvPr id="11" name="Picture 5" descr="G:\Govind File system\Project\Velosi Oman\Rope Access\Crew 21st Mar 2016\Rope Access job site photo\IMG-20160411-WA0004.jpg">
            <a:extLst>
              <a:ext uri="{FF2B5EF4-FFF2-40B4-BE49-F238E27FC236}">
                <a16:creationId xmlns:a16="http://schemas.microsoft.com/office/drawing/2014/main" xmlns="" id="{C52B86A2-E3D3-42E1-8EE4-480AF2EE4D1D}"/>
              </a:ext>
            </a:extLst>
          </p:cNvPr>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a:stretch/>
        </p:blipFill>
        <p:spPr bwMode="auto">
          <a:xfrm>
            <a:off x="8278063" y="1405858"/>
            <a:ext cx="3351963" cy="4505380"/>
          </a:xfrm>
          <a:prstGeom prst="rect">
            <a:avLst/>
          </a:prstGeom>
          <a:noFill/>
          <a:ln w="76200">
            <a:noFill/>
          </a:ln>
          <a:effectLst>
            <a:outerShdw blurRad="63500" sx="102000" sy="102000" algn="ctr" rotWithShape="0">
              <a:prstClr val="black">
                <a:alpha val="50000"/>
              </a:prstClr>
            </a:outerShdw>
          </a:effectLst>
        </p:spPr>
      </p:pic>
    </p:spTree>
    <p:extLst>
      <p:ext uri="{BB962C8B-B14F-4D97-AF65-F5344CB8AC3E}">
        <p14:creationId xmlns:p14="http://schemas.microsoft.com/office/powerpoint/2010/main" xmlns="" val="595900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61E6AF59-A827-4B8F-8A0F-97D7B657BEAA}"/>
              </a:ext>
            </a:extLst>
          </p:cNvPr>
          <p:cNvGraphicFramePr>
            <a:graphicFrameLocks noChangeAspect="1"/>
          </p:cNvGraphicFramePr>
          <p:nvPr>
            <p:custDataLst>
              <p:tags r:id="rId2"/>
            </p:custDataLst>
            <p:extLst>
              <p:ext uri="{D42A27DB-BD31-4B8C-83A1-F6EECF244321}">
                <p14:modId xmlns:p14="http://schemas.microsoft.com/office/powerpoint/2010/main" xmlns="" val="1782650746"/>
              </p:ext>
            </p:extLst>
          </p:nvPr>
        </p:nvGraphicFramePr>
        <p:xfrm>
          <a:off x="1588" y="1588"/>
          <a:ext cx="1588" cy="1588"/>
        </p:xfrm>
        <a:graphic>
          <a:graphicData uri="http://schemas.openxmlformats.org/presentationml/2006/ole">
            <p:oleObj spid="_x0000_s89125" name="think-cell Slide" r:id="rId6" imgW="360" imgH="360" progId="">
              <p:embed/>
            </p:oleObj>
          </a:graphicData>
        </a:graphic>
      </p:graphicFrame>
      <p:sp>
        <p:nvSpPr>
          <p:cNvPr id="2" name="Rectangle 1" hidden="1">
            <a:extLst>
              <a:ext uri="{FF2B5EF4-FFF2-40B4-BE49-F238E27FC236}">
                <a16:creationId xmlns:a16="http://schemas.microsoft.com/office/drawing/2014/main" xmlns="" id="{2EFA2DF2-3546-4FB0-B16B-C2C0A877254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PAST PROJECT PHOTOS</a:t>
            </a:r>
          </a:p>
        </p:txBody>
      </p:sp>
      <p:sp>
        <p:nvSpPr>
          <p:cNvPr id="10" name="Rectangle 9">
            <a:extLst>
              <a:ext uri="{FF2B5EF4-FFF2-40B4-BE49-F238E27FC236}">
                <a16:creationId xmlns:a16="http://schemas.microsoft.com/office/drawing/2014/main" xmlns="" id="{41E4C0CD-5C8C-45E0-BE25-B525EB80BC0B}"/>
              </a:ext>
            </a:extLst>
          </p:cNvPr>
          <p:cNvSpPr/>
          <p:nvPr/>
        </p:nvSpPr>
        <p:spPr>
          <a:xfrm>
            <a:off x="2665830" y="6084705"/>
            <a:ext cx="686034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0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PAUT &amp; TOFD </a:t>
            </a:r>
            <a:r>
              <a:rPr lang="en-US" sz="2000"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Inspection Vestas </a:t>
            </a:r>
            <a:r>
              <a:rPr lang="en-US" sz="20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Wind Farm, India</a:t>
            </a:r>
          </a:p>
        </p:txBody>
      </p:sp>
      <p:pic>
        <p:nvPicPr>
          <p:cNvPr id="9" name="Picture 2" descr="G:\Govind File system\Project\Velosi Oman\Rope Access\Crew 21st Mar 2016\Rope Access job site photo\IMG-20160407-WA0003.jpg">
            <a:extLst>
              <a:ext uri="{FF2B5EF4-FFF2-40B4-BE49-F238E27FC236}">
                <a16:creationId xmlns:a16="http://schemas.microsoft.com/office/drawing/2014/main" xmlns="" id="{33F40C71-B9F2-4AC1-AF23-C6CB90794D07}"/>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561973" y="1405858"/>
            <a:ext cx="3351963" cy="4505380"/>
          </a:xfrm>
          <a:prstGeom prst="rect">
            <a:avLst/>
          </a:prstGeom>
          <a:noFill/>
          <a:ln w="76200">
            <a:noFill/>
          </a:ln>
          <a:effectLst>
            <a:outerShdw blurRad="63500" sx="102000" sy="102000" algn="ctr" rotWithShape="0">
              <a:prstClr val="black">
                <a:alpha val="50000"/>
              </a:prstClr>
            </a:outerShdw>
          </a:effectLst>
        </p:spPr>
      </p:pic>
      <p:pic>
        <p:nvPicPr>
          <p:cNvPr id="12" name="Picture 3" descr="G:\Govind File system\Project\Velosi Oman\Rope Access\Crew 21st Mar 2016\Rope Access job site photo\IMG-20160407-WA0006.jpg">
            <a:extLst>
              <a:ext uri="{FF2B5EF4-FFF2-40B4-BE49-F238E27FC236}">
                <a16:creationId xmlns:a16="http://schemas.microsoft.com/office/drawing/2014/main" xmlns="" id="{19C980CF-F47A-4707-9893-5BDBCBF53C72}"/>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a:stretch/>
        </p:blipFill>
        <p:spPr bwMode="auto">
          <a:xfrm>
            <a:off x="4420018" y="1405858"/>
            <a:ext cx="3351963" cy="4505380"/>
          </a:xfrm>
          <a:prstGeom prst="rect">
            <a:avLst/>
          </a:prstGeom>
          <a:noFill/>
          <a:ln w="76200">
            <a:noFill/>
          </a:ln>
          <a:effectLst>
            <a:outerShdw blurRad="63500" sx="102000" sy="102000" algn="ctr" rotWithShape="0">
              <a:prstClr val="black">
                <a:alpha val="50000"/>
              </a:prstClr>
            </a:outerShdw>
          </a:effectLst>
        </p:spPr>
      </p:pic>
      <p:pic>
        <p:nvPicPr>
          <p:cNvPr id="13" name="Picture 5" descr="G:\Govind File system\Project\Velosi Oman\Rope Access\Crew 21st Mar 2016\Rope Access job site photo\IMG-20160411-WA0004.jpg">
            <a:extLst>
              <a:ext uri="{FF2B5EF4-FFF2-40B4-BE49-F238E27FC236}">
                <a16:creationId xmlns:a16="http://schemas.microsoft.com/office/drawing/2014/main" xmlns="" id="{7086AD56-9B06-4F78-90C5-9D4149B6E181}"/>
              </a:ext>
            </a:extLst>
          </p:cNvPr>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a:stretch/>
        </p:blipFill>
        <p:spPr bwMode="auto">
          <a:xfrm>
            <a:off x="8278063" y="1405858"/>
            <a:ext cx="3351963" cy="4505380"/>
          </a:xfrm>
          <a:prstGeom prst="rect">
            <a:avLst/>
          </a:prstGeom>
          <a:noFill/>
          <a:ln w="76200">
            <a:noFill/>
          </a:ln>
          <a:effectLst>
            <a:outerShdw blurRad="63500" sx="102000" sy="102000" algn="ctr" rotWithShape="0">
              <a:prstClr val="black">
                <a:alpha val="50000"/>
              </a:prstClr>
            </a:outerShdw>
          </a:effectLst>
        </p:spPr>
      </p:pic>
    </p:spTree>
    <p:extLst>
      <p:ext uri="{BB962C8B-B14F-4D97-AF65-F5344CB8AC3E}">
        <p14:creationId xmlns:p14="http://schemas.microsoft.com/office/powerpoint/2010/main" xmlns="" val="26585538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AEC3E654-EBAF-41C9-8A77-2FCAA25E35EB}"/>
              </a:ext>
            </a:extLst>
          </p:cNvPr>
          <p:cNvGraphicFramePr>
            <a:graphicFrameLocks noChangeAspect="1"/>
          </p:cNvGraphicFramePr>
          <p:nvPr>
            <p:custDataLst>
              <p:tags r:id="rId2"/>
            </p:custDataLst>
            <p:extLst>
              <p:ext uri="{D42A27DB-BD31-4B8C-83A1-F6EECF244321}">
                <p14:modId xmlns:p14="http://schemas.microsoft.com/office/powerpoint/2010/main" xmlns="" val="2028785274"/>
              </p:ext>
            </p:extLst>
          </p:nvPr>
        </p:nvGraphicFramePr>
        <p:xfrm>
          <a:off x="1588" y="1588"/>
          <a:ext cx="1588" cy="1588"/>
        </p:xfrm>
        <a:graphic>
          <a:graphicData uri="http://schemas.openxmlformats.org/presentationml/2006/ole">
            <p:oleObj spid="_x0000_s53441" name="think-cell Slide" r:id="rId6" imgW="360" imgH="360" progId="">
              <p:embed/>
            </p:oleObj>
          </a:graphicData>
        </a:graphic>
      </p:graphicFrame>
      <p:sp>
        <p:nvSpPr>
          <p:cNvPr id="2" name="Rectangle 1" hidden="1">
            <a:extLst>
              <a:ext uri="{FF2B5EF4-FFF2-40B4-BE49-F238E27FC236}">
                <a16:creationId xmlns:a16="http://schemas.microsoft.com/office/drawing/2014/main" xmlns="" id="{326EC407-F268-439D-8339-4BA4BF368B1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graphicFrame>
        <p:nvGraphicFramePr>
          <p:cNvPr id="17" name="Object 3">
            <a:extLst>
              <a:ext uri="{FF2B5EF4-FFF2-40B4-BE49-F238E27FC236}">
                <a16:creationId xmlns:a16="http://schemas.microsoft.com/office/drawing/2014/main" xmlns="" id="{DE3ABCEB-6B8F-445C-839C-6C20195E9FA8}"/>
              </a:ext>
            </a:extLst>
          </p:cNvPr>
          <p:cNvGraphicFramePr>
            <a:graphicFrameLocks noChangeAspect="1"/>
          </p:cNvGraphicFramePr>
          <p:nvPr>
            <p:extLst>
              <p:ext uri="{D42A27DB-BD31-4B8C-83A1-F6EECF244321}">
                <p14:modId xmlns:p14="http://schemas.microsoft.com/office/powerpoint/2010/main" xmlns="" val="552969600"/>
              </p:ext>
            </p:extLst>
          </p:nvPr>
        </p:nvGraphicFramePr>
        <p:xfrm>
          <a:off x="8446592" y="1287689"/>
          <a:ext cx="3134704" cy="4436067"/>
        </p:xfrm>
        <a:graphic>
          <a:graphicData uri="http://schemas.openxmlformats.org/presentationml/2006/ole">
            <p:oleObj spid="_x0000_s53442" name="Acrobat Document" r:id="rId7" imgW="7560720" imgH="10681200" progId="">
              <p:embed/>
            </p:oleObj>
          </a:graphicData>
        </a:graphic>
      </p:graphicFrame>
      <p:pic>
        <p:nvPicPr>
          <p:cNvPr id="18" name="Picture 4" descr="Z:\U-Sonix JOB Reports\Work completion certificates\PDO Oman Work Completion certificate.jpg">
            <a:extLst>
              <a:ext uri="{FF2B5EF4-FFF2-40B4-BE49-F238E27FC236}">
                <a16:creationId xmlns:a16="http://schemas.microsoft.com/office/drawing/2014/main" xmlns="" id="{6712AB42-965A-4B1A-AD87-BF37EE83AF75}"/>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a:stretch/>
        </p:blipFill>
        <p:spPr bwMode="auto">
          <a:xfrm>
            <a:off x="4528649" y="1287688"/>
            <a:ext cx="3134704" cy="4664275"/>
          </a:xfrm>
          <a:prstGeom prst="rect">
            <a:avLst/>
          </a:prstGeom>
        </p:spPr>
      </p:pic>
      <p:graphicFrame>
        <p:nvGraphicFramePr>
          <p:cNvPr id="16" name="Object 2">
            <a:extLst>
              <a:ext uri="{FF2B5EF4-FFF2-40B4-BE49-F238E27FC236}">
                <a16:creationId xmlns:a16="http://schemas.microsoft.com/office/drawing/2014/main" xmlns="" id="{B446EDE9-71F5-4769-8522-30CF9634E89A}"/>
              </a:ext>
            </a:extLst>
          </p:cNvPr>
          <p:cNvGraphicFramePr>
            <a:graphicFrameLocks noChangeAspect="1"/>
          </p:cNvGraphicFramePr>
          <p:nvPr>
            <p:extLst>
              <p:ext uri="{D42A27DB-BD31-4B8C-83A1-F6EECF244321}">
                <p14:modId xmlns:p14="http://schemas.microsoft.com/office/powerpoint/2010/main" xmlns="" val="3119610906"/>
              </p:ext>
            </p:extLst>
          </p:nvPr>
        </p:nvGraphicFramePr>
        <p:xfrm>
          <a:off x="610706" y="1314456"/>
          <a:ext cx="3134704" cy="4630607"/>
        </p:xfrm>
        <a:graphic>
          <a:graphicData uri="http://schemas.openxmlformats.org/presentationml/2006/ole">
            <p:oleObj spid="_x0000_s53443" name="Acrobat Document" r:id="rId9" imgW="7560720" imgH="10681200" progId="">
              <p:embed/>
            </p:oleObj>
          </a:graphicData>
        </a:graphic>
      </p:graphicFrame>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SAMPLE WORK COMPLETION CERTIFICATE</a:t>
            </a:r>
          </a:p>
        </p:txBody>
      </p:sp>
      <p:sp>
        <p:nvSpPr>
          <p:cNvPr id="4" name="Rectangle 3">
            <a:extLst>
              <a:ext uri="{FF2B5EF4-FFF2-40B4-BE49-F238E27FC236}">
                <a16:creationId xmlns:a16="http://schemas.microsoft.com/office/drawing/2014/main" xmlns="" id="{FB7FE466-1B5E-43CC-A5A8-56826E72A66E}"/>
              </a:ext>
            </a:extLst>
          </p:cNvPr>
          <p:cNvSpPr/>
          <p:nvPr/>
        </p:nvSpPr>
        <p:spPr>
          <a:xfrm>
            <a:off x="610706" y="1287689"/>
            <a:ext cx="3134705" cy="4661815"/>
          </a:xfrm>
          <a:prstGeom prst="rect">
            <a:avLst/>
          </a:prstGeom>
          <a:noFill/>
          <a:ln w="762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0" name="Rectangle 19">
            <a:extLst>
              <a:ext uri="{FF2B5EF4-FFF2-40B4-BE49-F238E27FC236}">
                <a16:creationId xmlns:a16="http://schemas.microsoft.com/office/drawing/2014/main" xmlns="" id="{EF8939F0-00DE-49AC-A616-03334CD06A4F}"/>
              </a:ext>
            </a:extLst>
          </p:cNvPr>
          <p:cNvSpPr/>
          <p:nvPr/>
        </p:nvSpPr>
        <p:spPr>
          <a:xfrm>
            <a:off x="4528648" y="1287689"/>
            <a:ext cx="3134705" cy="4661815"/>
          </a:xfrm>
          <a:prstGeom prst="rect">
            <a:avLst/>
          </a:prstGeom>
          <a:noFill/>
          <a:ln w="762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3" name="Rectangle 22">
            <a:extLst>
              <a:ext uri="{FF2B5EF4-FFF2-40B4-BE49-F238E27FC236}">
                <a16:creationId xmlns:a16="http://schemas.microsoft.com/office/drawing/2014/main" xmlns="" id="{26825E9A-5B68-4A2E-BB3A-777E7D2BA336}"/>
              </a:ext>
            </a:extLst>
          </p:cNvPr>
          <p:cNvSpPr/>
          <p:nvPr/>
        </p:nvSpPr>
        <p:spPr>
          <a:xfrm>
            <a:off x="8446591" y="1287689"/>
            <a:ext cx="3134705" cy="4661815"/>
          </a:xfrm>
          <a:prstGeom prst="rect">
            <a:avLst/>
          </a:prstGeom>
          <a:noFill/>
          <a:ln w="762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8" name="Rectangle 27">
            <a:extLst>
              <a:ext uri="{FF2B5EF4-FFF2-40B4-BE49-F238E27FC236}">
                <a16:creationId xmlns:a16="http://schemas.microsoft.com/office/drawing/2014/main" xmlns="" id="{CC1D6C5B-2B5B-4784-9CFB-B703F83ACA2E}"/>
              </a:ext>
            </a:extLst>
          </p:cNvPr>
          <p:cNvSpPr/>
          <p:nvPr/>
        </p:nvSpPr>
        <p:spPr>
          <a:xfrm>
            <a:off x="610706" y="6068608"/>
            <a:ext cx="3134705" cy="35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ASLTOM/GE, India</a:t>
            </a:r>
          </a:p>
        </p:txBody>
      </p:sp>
      <p:sp>
        <p:nvSpPr>
          <p:cNvPr id="29" name="Rectangle 28">
            <a:extLst>
              <a:ext uri="{FF2B5EF4-FFF2-40B4-BE49-F238E27FC236}">
                <a16:creationId xmlns:a16="http://schemas.microsoft.com/office/drawing/2014/main" xmlns="" id="{795FE8CD-0909-4FDD-98F6-72473B13D10F}"/>
              </a:ext>
            </a:extLst>
          </p:cNvPr>
          <p:cNvSpPr/>
          <p:nvPr/>
        </p:nvSpPr>
        <p:spPr>
          <a:xfrm>
            <a:off x="4528649" y="6068608"/>
            <a:ext cx="3134705" cy="35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APPLUS VELOSI, Oman</a:t>
            </a:r>
          </a:p>
        </p:txBody>
      </p:sp>
      <p:sp>
        <p:nvSpPr>
          <p:cNvPr id="30" name="Rectangle 29">
            <a:extLst>
              <a:ext uri="{FF2B5EF4-FFF2-40B4-BE49-F238E27FC236}">
                <a16:creationId xmlns:a16="http://schemas.microsoft.com/office/drawing/2014/main" xmlns="" id="{216377B7-DC9D-41ED-9BAD-8AB84D428A43}"/>
              </a:ext>
            </a:extLst>
          </p:cNvPr>
          <p:cNvSpPr/>
          <p:nvPr/>
        </p:nvSpPr>
        <p:spPr>
          <a:xfrm>
            <a:off x="8446592" y="6068608"/>
            <a:ext cx="3134705" cy="35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SHELL/DYNAQUEST, Nigeria</a:t>
            </a:r>
          </a:p>
        </p:txBody>
      </p:sp>
    </p:spTree>
    <p:extLst>
      <p:ext uri="{BB962C8B-B14F-4D97-AF65-F5344CB8AC3E}">
        <p14:creationId xmlns:p14="http://schemas.microsoft.com/office/powerpoint/2010/main" xmlns="" val="836057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F437990-73D2-4F16-A41C-AD99FB0CF36F}"/>
              </a:ext>
            </a:extLst>
          </p:cNvPr>
          <p:cNvGraphicFramePr>
            <a:graphicFrameLocks noChangeAspect="1"/>
          </p:cNvGraphicFramePr>
          <p:nvPr>
            <p:custDataLst>
              <p:tags r:id="rId2"/>
            </p:custDataLst>
            <p:extLst>
              <p:ext uri="{D42A27DB-BD31-4B8C-83A1-F6EECF244321}">
                <p14:modId xmlns:p14="http://schemas.microsoft.com/office/powerpoint/2010/main" xmlns="" val="3618345904"/>
              </p:ext>
            </p:extLst>
          </p:nvPr>
        </p:nvGraphicFramePr>
        <p:xfrm>
          <a:off x="1588" y="1588"/>
          <a:ext cx="1588" cy="1588"/>
        </p:xfrm>
        <a:graphic>
          <a:graphicData uri="http://schemas.openxmlformats.org/presentationml/2006/ole">
            <p:oleObj spid="_x0000_s59430" name="think-cell Slide" r:id="rId6" imgW="360" imgH="360" progId="">
              <p:embed/>
            </p:oleObj>
          </a:graphicData>
        </a:graphic>
      </p:graphicFrame>
      <p:sp>
        <p:nvSpPr>
          <p:cNvPr id="2" name="Rectangle 1" hidden="1">
            <a:extLst>
              <a:ext uri="{FF2B5EF4-FFF2-40B4-BE49-F238E27FC236}">
                <a16:creationId xmlns:a16="http://schemas.microsoft.com/office/drawing/2014/main" xmlns="" id="{724E8916-965F-43C0-AA6B-86EE3C7A417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7" y="343356"/>
            <a:ext cx="11635246" cy="430887"/>
          </a:xfrm>
        </p:spPr>
        <p:txBody>
          <a:bodyPr/>
          <a:lstStyle/>
          <a:p>
            <a:r>
              <a:rPr lang="en-US" dirty="0">
                <a:sym typeface="Segoe UI" panose="020B0502040204020203" pitchFamily="34" charset="0"/>
              </a:rPr>
              <a:t>SERVICES – PROJECT SUPPORT SERVICES</a:t>
            </a:r>
          </a:p>
        </p:txBody>
      </p:sp>
      <p:sp>
        <p:nvSpPr>
          <p:cNvPr id="18" name="Rectangle 17">
            <a:extLst>
              <a:ext uri="{FF2B5EF4-FFF2-40B4-BE49-F238E27FC236}">
                <a16:creationId xmlns:a16="http://schemas.microsoft.com/office/drawing/2014/main" xmlns="" id="{DC193E27-C700-4619-8D59-07FC122B9DEB}"/>
              </a:ext>
            </a:extLst>
          </p:cNvPr>
          <p:cNvSpPr/>
          <p:nvPr/>
        </p:nvSpPr>
        <p:spPr>
          <a:xfrm>
            <a:off x="627760" y="1347507"/>
            <a:ext cx="10936480" cy="690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Bef>
                <a:spcPts val="400"/>
              </a:spcBef>
              <a:buClr>
                <a:schemeClr val="accent2"/>
              </a:buClr>
              <a:buSzPct val="100000"/>
            </a:pPr>
            <a:r>
              <a:rPr lang="en-US" sz="1350" b="1" dirty="0">
                <a:solidFill>
                  <a:schemeClr val="bg1"/>
                </a:solidFill>
                <a:latin typeface="Segoe UI" panose="020B0502040204020203" pitchFamily="34" charset="0"/>
                <a:ea typeface="HGP明朝E" charset="0"/>
                <a:cs typeface="Segoe UI" panose="020B0502040204020203" pitchFamily="34" charset="0"/>
                <a:sym typeface="Segoe UI" panose="020B0502040204020203" pitchFamily="34" charset="0"/>
              </a:rPr>
              <a:t>We provide the following category of specialized technical Personnel directly to the client for shutdowns, New construction and </a:t>
            </a:r>
            <a:endParaRPr lang="en-US" sz="1350" b="1" dirty="0" smtClean="0">
              <a:solidFill>
                <a:schemeClr val="bg1"/>
              </a:solidFill>
              <a:latin typeface="Segoe UI" panose="020B0502040204020203" pitchFamily="34" charset="0"/>
              <a:ea typeface="HGP明朝E" charset="0"/>
              <a:cs typeface="Segoe UI" panose="020B0502040204020203" pitchFamily="34" charset="0"/>
              <a:sym typeface="Segoe UI" panose="020B0502040204020203" pitchFamily="34" charset="0"/>
            </a:endParaRPr>
          </a:p>
          <a:p>
            <a:pPr algn="ctr">
              <a:spcBef>
                <a:spcPts val="400"/>
              </a:spcBef>
              <a:buClr>
                <a:schemeClr val="accent2"/>
              </a:buClr>
              <a:buSzPct val="100000"/>
            </a:pPr>
            <a:r>
              <a:rPr lang="en-US" sz="1350" b="1" dirty="0" smtClean="0">
                <a:solidFill>
                  <a:schemeClr val="bg1"/>
                </a:solidFill>
                <a:latin typeface="Segoe UI" panose="020B0502040204020203" pitchFamily="34" charset="0"/>
                <a:ea typeface="HGP明朝E" charset="0"/>
                <a:cs typeface="Segoe UI" panose="020B0502040204020203" pitchFamily="34" charset="0"/>
                <a:sym typeface="Segoe UI" panose="020B0502040204020203" pitchFamily="34" charset="0"/>
              </a:rPr>
              <a:t>In-Service </a:t>
            </a:r>
            <a:r>
              <a:rPr lang="en-US" sz="1350" b="1" dirty="0">
                <a:solidFill>
                  <a:schemeClr val="bg1"/>
                </a:solidFill>
                <a:latin typeface="Segoe UI" panose="020B0502040204020203" pitchFamily="34" charset="0"/>
                <a:ea typeface="HGP明朝E" charset="0"/>
                <a:cs typeface="Segoe UI" panose="020B0502040204020203" pitchFamily="34" charset="0"/>
                <a:sym typeface="Segoe UI" panose="020B0502040204020203" pitchFamily="34" charset="0"/>
              </a:rPr>
              <a:t>projects.</a:t>
            </a:r>
          </a:p>
        </p:txBody>
      </p:sp>
      <p:sp>
        <p:nvSpPr>
          <p:cNvPr id="19" name="Content Placeholder 8">
            <a:extLst>
              <a:ext uri="{FF2B5EF4-FFF2-40B4-BE49-F238E27FC236}">
                <a16:creationId xmlns:a16="http://schemas.microsoft.com/office/drawing/2014/main" xmlns="" id="{2BA7D8D6-3D8E-4E13-808F-BBE11E6FE036}"/>
              </a:ext>
            </a:extLst>
          </p:cNvPr>
          <p:cNvSpPr txBox="1">
            <a:spLocks/>
          </p:cNvSpPr>
          <p:nvPr/>
        </p:nvSpPr>
        <p:spPr>
          <a:xfrm>
            <a:off x="7483936" y="2258320"/>
            <a:ext cx="4080304" cy="4239622"/>
          </a:xfrm>
          <a:prstGeom prst="rect">
            <a:avLst/>
          </a:prstGeom>
        </p:spPr>
        <p:txBody>
          <a:bodyPr vert="horz" wrap="square" lIns="0" tIns="0" rIns="0" bIns="0" rtlCol="0">
            <a:sp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200025" indent="-200025">
              <a:spcBef>
                <a:spcPts val="1000"/>
              </a:spcBef>
              <a:buClr>
                <a:schemeClr val="accent2"/>
              </a:buClr>
              <a:buSzPct val="100000"/>
              <a:buFont typeface="Arial" panose="020B0604020202020204" pitchFamily="34" charset="0"/>
              <a:buChar char="•"/>
            </a:pPr>
            <a:r>
              <a:rPr lang="en-US" sz="135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Construction manager (Mechanical/Civil/Electrical)</a:t>
            </a:r>
          </a:p>
          <a:p>
            <a:pPr marL="200025" indent="-200025">
              <a:spcBef>
                <a:spcPts val="1000"/>
              </a:spcBef>
              <a:buClr>
                <a:schemeClr val="accent2"/>
              </a:buClr>
              <a:buSzPct val="100000"/>
              <a:buFont typeface="Arial" panose="020B0604020202020204" pitchFamily="34" charset="0"/>
              <a:buChar char="•"/>
            </a:pPr>
            <a:r>
              <a:rPr lang="en-US" sz="135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QA </a:t>
            </a:r>
            <a:r>
              <a:rPr lang="en-US" sz="135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QC Managers/Engineers/Inspectors/Supervisor</a:t>
            </a:r>
            <a:endParaRPr lang="en-US" sz="135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endParaRPr>
          </a:p>
          <a:p>
            <a:pPr marL="200025" indent="-200025">
              <a:spcBef>
                <a:spcPts val="1000"/>
              </a:spcBef>
              <a:buClr>
                <a:schemeClr val="accent2"/>
              </a:buClr>
              <a:buSzPct val="100000"/>
              <a:buFont typeface="Arial" panose="020B0604020202020204" pitchFamily="34" charset="0"/>
              <a:buChar char="•"/>
            </a:pPr>
            <a:r>
              <a:rPr lang="en-US" sz="135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Project Engineers</a:t>
            </a:r>
          </a:p>
          <a:p>
            <a:pPr marL="200025" indent="-200025">
              <a:spcBef>
                <a:spcPts val="1000"/>
              </a:spcBef>
              <a:buClr>
                <a:schemeClr val="accent2"/>
              </a:buClr>
              <a:buSzPct val="100000"/>
              <a:buFont typeface="Arial" panose="020B0604020202020204" pitchFamily="34" charset="0"/>
              <a:buChar char="•"/>
            </a:pPr>
            <a:r>
              <a:rPr lang="en-US" sz="135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Welding Engineers &amp; Inspectors (AWS/CSWIP)</a:t>
            </a:r>
          </a:p>
          <a:p>
            <a:pPr marL="200025" indent="-200025">
              <a:spcBef>
                <a:spcPts val="1000"/>
              </a:spcBef>
              <a:buClr>
                <a:schemeClr val="accent2"/>
              </a:buClr>
              <a:buSzPct val="100000"/>
              <a:buFont typeface="Arial" panose="020B0604020202020204" pitchFamily="34" charset="0"/>
              <a:buChar char="•"/>
            </a:pPr>
            <a:r>
              <a:rPr lang="en-US" sz="135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PCN and ASNT level III’s</a:t>
            </a:r>
          </a:p>
          <a:p>
            <a:pPr marL="200025" indent="-200025">
              <a:spcBef>
                <a:spcPts val="1000"/>
              </a:spcBef>
              <a:buClr>
                <a:schemeClr val="accent2"/>
              </a:buClr>
              <a:buSzPct val="100000"/>
              <a:buFont typeface="Arial" panose="020B0604020202020204" pitchFamily="34" charset="0"/>
              <a:buChar char="•"/>
            </a:pPr>
            <a:r>
              <a:rPr lang="en-US" sz="135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NDT Technicians (PCN, ASNT and ISO Certified)</a:t>
            </a:r>
          </a:p>
          <a:p>
            <a:pPr marL="200025" indent="-200025">
              <a:spcBef>
                <a:spcPts val="1000"/>
              </a:spcBef>
              <a:buClr>
                <a:schemeClr val="accent2"/>
              </a:buClr>
              <a:buSzPct val="100000"/>
              <a:buFont typeface="Arial" panose="020B0604020202020204" pitchFamily="34" charset="0"/>
              <a:buChar char="•"/>
            </a:pPr>
            <a:r>
              <a:rPr lang="en-US" sz="135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Coating Inspectors (</a:t>
            </a:r>
            <a:r>
              <a:rPr lang="en-US" sz="1350" dirty="0" err="1"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BGas</a:t>
            </a:r>
            <a:r>
              <a:rPr lang="en-US" sz="135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 &amp; NACE)</a:t>
            </a:r>
            <a:endParaRPr lang="en-US" sz="135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endParaRPr>
          </a:p>
          <a:p>
            <a:pPr marL="200025" indent="-200025">
              <a:spcBef>
                <a:spcPts val="1000"/>
              </a:spcBef>
              <a:buClr>
                <a:schemeClr val="accent2"/>
              </a:buClr>
              <a:buSzPct val="100000"/>
              <a:buFont typeface="Arial" panose="020B0604020202020204" pitchFamily="34" charset="0"/>
              <a:buChar char="•"/>
            </a:pPr>
            <a:r>
              <a:rPr lang="en-US" sz="135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Tubing Inspectors (ECT, RFET, IRIS,MFL)</a:t>
            </a:r>
          </a:p>
          <a:p>
            <a:pPr marL="200025" indent="-200025">
              <a:spcBef>
                <a:spcPts val="1000"/>
              </a:spcBef>
              <a:buClr>
                <a:schemeClr val="accent2"/>
              </a:buClr>
              <a:buSzPct val="100000"/>
              <a:buFont typeface="Arial" panose="020B0604020202020204" pitchFamily="34" charset="0"/>
              <a:buChar char="•"/>
            </a:pPr>
            <a:r>
              <a:rPr lang="en-US" sz="135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API Inspectors (510/570/653)</a:t>
            </a:r>
          </a:p>
          <a:p>
            <a:pPr marL="200025" indent="-200025">
              <a:spcBef>
                <a:spcPts val="1000"/>
              </a:spcBef>
              <a:buClr>
                <a:schemeClr val="accent2"/>
              </a:buClr>
              <a:buSzPct val="100000"/>
              <a:buFont typeface="Arial" panose="020B0604020202020204" pitchFamily="34" charset="0"/>
              <a:buChar char="•"/>
            </a:pPr>
            <a:r>
              <a:rPr lang="en-US" sz="135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IRATA Certified Rope Access Level I, II and III</a:t>
            </a:r>
          </a:p>
          <a:p>
            <a:pPr marL="200025" indent="-200025">
              <a:spcBef>
                <a:spcPts val="1000"/>
              </a:spcBef>
              <a:buClr>
                <a:schemeClr val="accent2"/>
              </a:buClr>
              <a:buSzPct val="100000"/>
              <a:buFont typeface="Arial" panose="020B0604020202020204" pitchFamily="34" charset="0"/>
              <a:buChar char="•"/>
            </a:pPr>
            <a:r>
              <a:rPr lang="en-US" sz="135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Tank Floor Inspectors (MFL)</a:t>
            </a:r>
          </a:p>
          <a:p>
            <a:pPr marL="200025" indent="-200025">
              <a:spcBef>
                <a:spcPts val="1000"/>
              </a:spcBef>
              <a:buClr>
                <a:schemeClr val="accent2"/>
              </a:buClr>
              <a:buSzPct val="100000"/>
              <a:buFont typeface="Arial" panose="020B0604020202020204" pitchFamily="34" charset="0"/>
              <a:buChar char="•"/>
            </a:pPr>
            <a:r>
              <a:rPr lang="en-US" sz="135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Shutdown Inspectors (All Categories)</a:t>
            </a:r>
          </a:p>
          <a:p>
            <a:pPr marL="200025" indent="-200025">
              <a:spcBef>
                <a:spcPts val="1000"/>
              </a:spcBef>
              <a:buClr>
                <a:schemeClr val="accent2"/>
              </a:buClr>
              <a:buSzPct val="100000"/>
              <a:buFont typeface="Arial" panose="020B0604020202020204" pitchFamily="34" charset="0"/>
              <a:buChar char="•"/>
            </a:pPr>
            <a:r>
              <a:rPr lang="en-US" sz="135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Offshore QA QC Inspectors</a:t>
            </a:r>
          </a:p>
        </p:txBody>
      </p:sp>
      <p:pic>
        <p:nvPicPr>
          <p:cNvPr id="5" name="Picture 4">
            <a:extLst>
              <a:ext uri="{FF2B5EF4-FFF2-40B4-BE49-F238E27FC236}">
                <a16:creationId xmlns:a16="http://schemas.microsoft.com/office/drawing/2014/main" xmlns="" id="{69522A42-33CC-4723-9F98-A4417E0CEA7E}"/>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30504" y="2208416"/>
            <a:ext cx="3214001" cy="2144996"/>
          </a:xfrm>
          <a:prstGeom prst="rect">
            <a:avLst/>
          </a:prstGeom>
        </p:spPr>
      </p:pic>
      <p:pic>
        <p:nvPicPr>
          <p:cNvPr id="12" name="Picture 11">
            <a:extLst>
              <a:ext uri="{FF2B5EF4-FFF2-40B4-BE49-F238E27FC236}">
                <a16:creationId xmlns:a16="http://schemas.microsoft.com/office/drawing/2014/main" xmlns="" id="{952CF5EE-9452-4C25-86DD-F83A44B07BD9}"/>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30504" y="4495485"/>
            <a:ext cx="3214001" cy="2134900"/>
          </a:xfrm>
          <a:prstGeom prst="rect">
            <a:avLst/>
          </a:prstGeom>
        </p:spPr>
      </p:pic>
      <p:pic>
        <p:nvPicPr>
          <p:cNvPr id="14" name="Picture 13">
            <a:extLst>
              <a:ext uri="{FF2B5EF4-FFF2-40B4-BE49-F238E27FC236}">
                <a16:creationId xmlns:a16="http://schemas.microsoft.com/office/drawing/2014/main" xmlns="" id="{D42A0A9D-B123-4F6A-BE57-7CE277365743}"/>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012298" y="4495485"/>
            <a:ext cx="3214001" cy="2134900"/>
          </a:xfrm>
          <a:prstGeom prst="rect">
            <a:avLst/>
          </a:prstGeom>
        </p:spPr>
      </p:pic>
      <p:pic>
        <p:nvPicPr>
          <p:cNvPr id="16" name="Picture 15">
            <a:extLst>
              <a:ext uri="{FF2B5EF4-FFF2-40B4-BE49-F238E27FC236}">
                <a16:creationId xmlns:a16="http://schemas.microsoft.com/office/drawing/2014/main" xmlns="" id="{190D0AAB-27A1-496A-970E-F169897E0773}"/>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012298" y="2208416"/>
            <a:ext cx="3214001" cy="2143370"/>
          </a:xfrm>
          <a:prstGeom prst="rect">
            <a:avLst/>
          </a:prstGeom>
        </p:spPr>
      </p:pic>
    </p:spTree>
    <p:extLst>
      <p:ext uri="{BB962C8B-B14F-4D97-AF65-F5344CB8AC3E}">
        <p14:creationId xmlns:p14="http://schemas.microsoft.com/office/powerpoint/2010/main" xmlns="" val="35661960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9B93B1DC-2F23-4217-A292-18223E1B549C}"/>
              </a:ext>
            </a:extLst>
          </p:cNvPr>
          <p:cNvGraphicFramePr>
            <a:graphicFrameLocks noChangeAspect="1"/>
          </p:cNvGraphicFramePr>
          <p:nvPr>
            <p:custDataLst>
              <p:tags r:id="rId2"/>
            </p:custDataLst>
            <p:extLst>
              <p:ext uri="{D42A27DB-BD31-4B8C-83A1-F6EECF244321}">
                <p14:modId xmlns:p14="http://schemas.microsoft.com/office/powerpoint/2010/main" xmlns="" val="1614539411"/>
              </p:ext>
            </p:extLst>
          </p:nvPr>
        </p:nvGraphicFramePr>
        <p:xfrm>
          <a:off x="1588" y="1588"/>
          <a:ext cx="1588" cy="1588"/>
        </p:xfrm>
        <a:graphic>
          <a:graphicData uri="http://schemas.openxmlformats.org/presentationml/2006/ole">
            <p:oleObj spid="_x0000_s90149" name="think-cell Slide" r:id="rId6" imgW="360" imgH="360" progId="">
              <p:embed/>
            </p:oleObj>
          </a:graphicData>
        </a:graphic>
      </p:graphicFrame>
      <p:sp>
        <p:nvSpPr>
          <p:cNvPr id="6" name="Rectangle 5" hidden="1">
            <a:extLst>
              <a:ext uri="{FF2B5EF4-FFF2-40B4-BE49-F238E27FC236}">
                <a16:creationId xmlns:a16="http://schemas.microsoft.com/office/drawing/2014/main" xmlns="" id="{1A5BF57F-20F6-4225-BF50-5843808DF31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SAMPLE WORK COMPLETION CERTIFICATE</a:t>
            </a:r>
          </a:p>
        </p:txBody>
      </p:sp>
      <p:grpSp>
        <p:nvGrpSpPr>
          <p:cNvPr id="5" name="Group 4">
            <a:extLst>
              <a:ext uri="{FF2B5EF4-FFF2-40B4-BE49-F238E27FC236}">
                <a16:creationId xmlns:a16="http://schemas.microsoft.com/office/drawing/2014/main" xmlns="" id="{FFD341CE-C530-4F4D-BA33-5DF1BE51CF3A}"/>
              </a:ext>
            </a:extLst>
          </p:cNvPr>
          <p:cNvGrpSpPr/>
          <p:nvPr/>
        </p:nvGrpSpPr>
        <p:grpSpPr>
          <a:xfrm>
            <a:off x="2569676" y="1287689"/>
            <a:ext cx="7052649" cy="5137024"/>
            <a:chOff x="610705" y="1287689"/>
            <a:chExt cx="7052649" cy="5137024"/>
          </a:xfrm>
        </p:grpSpPr>
        <p:pic>
          <p:nvPicPr>
            <p:cNvPr id="2" name="Picture 1">
              <a:extLst>
                <a:ext uri="{FF2B5EF4-FFF2-40B4-BE49-F238E27FC236}">
                  <a16:creationId xmlns:a16="http://schemas.microsoft.com/office/drawing/2014/main" xmlns="" id="{DFFAD68A-1E74-496B-BF7F-C37B15FD5AC3}"/>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528649" y="1297213"/>
              <a:ext cx="3134704" cy="4652303"/>
            </a:xfrm>
            <a:prstGeom prst="rect">
              <a:avLst/>
            </a:prstGeom>
          </p:spPr>
        </p:pic>
        <p:pic>
          <p:nvPicPr>
            <p:cNvPr id="12" name="Picture 4" descr="G:\Govind File system\Compandy Details\Work Completion Certificate\BG Hydroform Work Completion Certificate.jpg">
              <a:extLst>
                <a:ext uri="{FF2B5EF4-FFF2-40B4-BE49-F238E27FC236}">
                  <a16:creationId xmlns:a16="http://schemas.microsoft.com/office/drawing/2014/main" xmlns="" id="{D203C049-4732-4FAB-8EC2-BF4FFAB24E9E}"/>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b="-10837"/>
            <a:stretch/>
          </p:blipFill>
          <p:spPr bwMode="auto">
            <a:xfrm>
              <a:off x="610706" y="1314456"/>
              <a:ext cx="3134704" cy="4664274"/>
            </a:xfrm>
            <a:prstGeom prst="rect">
              <a:avLst/>
            </a:prstGeom>
          </p:spPr>
        </p:pic>
        <p:sp>
          <p:nvSpPr>
            <p:cNvPr id="4" name="Rectangle 3">
              <a:extLst>
                <a:ext uri="{FF2B5EF4-FFF2-40B4-BE49-F238E27FC236}">
                  <a16:creationId xmlns:a16="http://schemas.microsoft.com/office/drawing/2014/main" xmlns="" id="{FB7FE466-1B5E-43CC-A5A8-56826E72A66E}"/>
                </a:ext>
              </a:extLst>
            </p:cNvPr>
            <p:cNvSpPr/>
            <p:nvPr/>
          </p:nvSpPr>
          <p:spPr>
            <a:xfrm>
              <a:off x="610705" y="1287689"/>
              <a:ext cx="3134705" cy="4661815"/>
            </a:xfrm>
            <a:prstGeom prst="rect">
              <a:avLst/>
            </a:prstGeom>
            <a:noFill/>
            <a:ln w="762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0" name="Rectangle 19">
              <a:extLst>
                <a:ext uri="{FF2B5EF4-FFF2-40B4-BE49-F238E27FC236}">
                  <a16:creationId xmlns:a16="http://schemas.microsoft.com/office/drawing/2014/main" xmlns="" id="{EF8939F0-00DE-49AC-A616-03334CD06A4F}"/>
                </a:ext>
              </a:extLst>
            </p:cNvPr>
            <p:cNvSpPr/>
            <p:nvPr/>
          </p:nvSpPr>
          <p:spPr>
            <a:xfrm>
              <a:off x="4528648" y="1287689"/>
              <a:ext cx="3134705" cy="4661815"/>
            </a:xfrm>
            <a:prstGeom prst="rect">
              <a:avLst/>
            </a:prstGeom>
            <a:noFill/>
            <a:ln w="762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8" name="Rectangle 27">
              <a:extLst>
                <a:ext uri="{FF2B5EF4-FFF2-40B4-BE49-F238E27FC236}">
                  <a16:creationId xmlns:a16="http://schemas.microsoft.com/office/drawing/2014/main" xmlns="" id="{CC1D6C5B-2B5B-4784-9CFB-B703F83ACA2E}"/>
                </a:ext>
              </a:extLst>
            </p:cNvPr>
            <p:cNvSpPr/>
            <p:nvPr/>
          </p:nvSpPr>
          <p:spPr>
            <a:xfrm>
              <a:off x="610706" y="6068608"/>
              <a:ext cx="3134705" cy="35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BRITISH GAS , India</a:t>
              </a:r>
            </a:p>
          </p:txBody>
        </p:sp>
        <p:sp>
          <p:nvSpPr>
            <p:cNvPr id="29" name="Rectangle 28">
              <a:extLst>
                <a:ext uri="{FF2B5EF4-FFF2-40B4-BE49-F238E27FC236}">
                  <a16:creationId xmlns:a16="http://schemas.microsoft.com/office/drawing/2014/main" xmlns="" id="{795FE8CD-0909-4FDD-98F6-72473B13D10F}"/>
                </a:ext>
              </a:extLst>
            </p:cNvPr>
            <p:cNvSpPr/>
            <p:nvPr/>
          </p:nvSpPr>
          <p:spPr>
            <a:xfrm>
              <a:off x="4528649" y="6068608"/>
              <a:ext cx="3134705" cy="35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APPLUS VELOSI, Qatar</a:t>
              </a:r>
            </a:p>
          </p:txBody>
        </p:sp>
      </p:grpSp>
    </p:spTree>
    <p:extLst>
      <p:ext uri="{BB962C8B-B14F-4D97-AF65-F5344CB8AC3E}">
        <p14:creationId xmlns:p14="http://schemas.microsoft.com/office/powerpoint/2010/main" xmlns="" val="2349589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911ACF9B-BD11-40BE-8D4A-3DF88F1405A8}"/>
              </a:ext>
            </a:extLst>
          </p:cNvPr>
          <p:cNvGraphicFramePr>
            <a:graphicFrameLocks noChangeAspect="1"/>
          </p:cNvGraphicFramePr>
          <p:nvPr>
            <p:custDataLst>
              <p:tags r:id="rId2"/>
            </p:custDataLst>
            <p:extLst>
              <p:ext uri="{D42A27DB-BD31-4B8C-83A1-F6EECF244321}">
                <p14:modId xmlns:p14="http://schemas.microsoft.com/office/powerpoint/2010/main" xmlns="" val="1486803584"/>
              </p:ext>
            </p:extLst>
          </p:nvPr>
        </p:nvGraphicFramePr>
        <p:xfrm>
          <a:off x="1588" y="1588"/>
          <a:ext cx="1588" cy="1588"/>
        </p:xfrm>
        <a:graphic>
          <a:graphicData uri="http://schemas.openxmlformats.org/presentationml/2006/ole">
            <p:oleObj spid="_x0000_s91175" name="think-cell Slide" r:id="rId6" imgW="360" imgH="360" progId="">
              <p:embed/>
            </p:oleObj>
          </a:graphicData>
        </a:graphic>
      </p:graphicFrame>
      <p:sp>
        <p:nvSpPr>
          <p:cNvPr id="4" name="Rectangle 3" hidden="1">
            <a:extLst>
              <a:ext uri="{FF2B5EF4-FFF2-40B4-BE49-F238E27FC236}">
                <a16:creationId xmlns:a16="http://schemas.microsoft.com/office/drawing/2014/main" xmlns="" id="{25F462C6-1265-4CC7-988F-E73EB0FA0A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OF OUR MAJOR CLIENTS</a:t>
            </a:r>
          </a:p>
        </p:txBody>
      </p:sp>
      <p:sp>
        <p:nvSpPr>
          <p:cNvPr id="2" name="Oval 1">
            <a:extLst>
              <a:ext uri="{FF2B5EF4-FFF2-40B4-BE49-F238E27FC236}">
                <a16:creationId xmlns:a16="http://schemas.microsoft.com/office/drawing/2014/main" xmlns="" id="{9372A6FF-5DDA-448C-8C35-E647A2039F95}"/>
              </a:ext>
            </a:extLst>
          </p:cNvPr>
          <p:cNvSpPr/>
          <p:nvPr/>
        </p:nvSpPr>
        <p:spPr>
          <a:xfrm>
            <a:off x="393477" y="1872738"/>
            <a:ext cx="1651968" cy="1651968"/>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7" name="Oval 6">
            <a:extLst>
              <a:ext uri="{FF2B5EF4-FFF2-40B4-BE49-F238E27FC236}">
                <a16:creationId xmlns:a16="http://schemas.microsoft.com/office/drawing/2014/main" xmlns="" id="{C01C2E19-DBB9-4A76-B347-0EA9037702BF}"/>
              </a:ext>
            </a:extLst>
          </p:cNvPr>
          <p:cNvSpPr/>
          <p:nvPr/>
        </p:nvSpPr>
        <p:spPr>
          <a:xfrm>
            <a:off x="2344093" y="1872738"/>
            <a:ext cx="1651968" cy="1651968"/>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8" name="Oval 7">
            <a:extLst>
              <a:ext uri="{FF2B5EF4-FFF2-40B4-BE49-F238E27FC236}">
                <a16:creationId xmlns:a16="http://schemas.microsoft.com/office/drawing/2014/main" xmlns="" id="{C978EF28-9D72-4EB5-907C-1434FB84E8B2}"/>
              </a:ext>
            </a:extLst>
          </p:cNvPr>
          <p:cNvSpPr/>
          <p:nvPr/>
        </p:nvSpPr>
        <p:spPr>
          <a:xfrm>
            <a:off x="4294709" y="1872738"/>
            <a:ext cx="1651968" cy="1651968"/>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9" name="Oval 8">
            <a:extLst>
              <a:ext uri="{FF2B5EF4-FFF2-40B4-BE49-F238E27FC236}">
                <a16:creationId xmlns:a16="http://schemas.microsoft.com/office/drawing/2014/main" xmlns="" id="{841844A6-9F05-42A3-8C28-8B363221DFA2}"/>
              </a:ext>
            </a:extLst>
          </p:cNvPr>
          <p:cNvSpPr/>
          <p:nvPr/>
        </p:nvSpPr>
        <p:spPr>
          <a:xfrm>
            <a:off x="6245325" y="1872738"/>
            <a:ext cx="1651968" cy="1651968"/>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0" name="Oval 9">
            <a:extLst>
              <a:ext uri="{FF2B5EF4-FFF2-40B4-BE49-F238E27FC236}">
                <a16:creationId xmlns:a16="http://schemas.microsoft.com/office/drawing/2014/main" xmlns="" id="{E2BCEFCE-8843-4BB5-865B-132E256E545B}"/>
              </a:ext>
            </a:extLst>
          </p:cNvPr>
          <p:cNvSpPr/>
          <p:nvPr/>
        </p:nvSpPr>
        <p:spPr>
          <a:xfrm>
            <a:off x="393477" y="3968295"/>
            <a:ext cx="1651968" cy="1651968"/>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1" name="Oval 10">
            <a:extLst>
              <a:ext uri="{FF2B5EF4-FFF2-40B4-BE49-F238E27FC236}">
                <a16:creationId xmlns:a16="http://schemas.microsoft.com/office/drawing/2014/main" xmlns="" id="{6B6E9EED-37DA-4622-883F-28018DF0793F}"/>
              </a:ext>
            </a:extLst>
          </p:cNvPr>
          <p:cNvSpPr/>
          <p:nvPr/>
        </p:nvSpPr>
        <p:spPr>
          <a:xfrm>
            <a:off x="2344093" y="3968295"/>
            <a:ext cx="1651968" cy="1651968"/>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2" name="Oval 11">
            <a:extLst>
              <a:ext uri="{FF2B5EF4-FFF2-40B4-BE49-F238E27FC236}">
                <a16:creationId xmlns:a16="http://schemas.microsoft.com/office/drawing/2014/main" xmlns="" id="{61A5A18C-9C95-4056-907A-881E7CAFB303}"/>
              </a:ext>
            </a:extLst>
          </p:cNvPr>
          <p:cNvSpPr/>
          <p:nvPr/>
        </p:nvSpPr>
        <p:spPr>
          <a:xfrm>
            <a:off x="4294709" y="3968295"/>
            <a:ext cx="1651968" cy="1651968"/>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3" name="Oval 12">
            <a:extLst>
              <a:ext uri="{FF2B5EF4-FFF2-40B4-BE49-F238E27FC236}">
                <a16:creationId xmlns:a16="http://schemas.microsoft.com/office/drawing/2014/main" xmlns="" id="{595C63DE-BAA0-43DF-A83F-B830F7B45809}"/>
              </a:ext>
            </a:extLst>
          </p:cNvPr>
          <p:cNvSpPr/>
          <p:nvPr/>
        </p:nvSpPr>
        <p:spPr>
          <a:xfrm>
            <a:off x="6245325" y="3968295"/>
            <a:ext cx="1651968" cy="165196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3" name="Plaque 22">
            <a:extLst>
              <a:ext uri="{FF2B5EF4-FFF2-40B4-BE49-F238E27FC236}">
                <a16:creationId xmlns:a16="http://schemas.microsoft.com/office/drawing/2014/main" xmlns="" id="{A70D740E-A40D-43ED-91DC-51D80BCD0160}"/>
              </a:ext>
            </a:extLst>
          </p:cNvPr>
          <p:cNvSpPr/>
          <p:nvPr/>
        </p:nvSpPr>
        <p:spPr>
          <a:xfrm>
            <a:off x="1322648" y="2874379"/>
            <a:ext cx="1744243" cy="1744243"/>
          </a:xfrm>
          <a:prstGeom prst="plaqu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4" name="Plaque 23">
            <a:extLst>
              <a:ext uri="{FF2B5EF4-FFF2-40B4-BE49-F238E27FC236}">
                <a16:creationId xmlns:a16="http://schemas.microsoft.com/office/drawing/2014/main" xmlns="" id="{FAD14484-2D41-4FFE-A9F7-E3B0BAA80092}"/>
              </a:ext>
            </a:extLst>
          </p:cNvPr>
          <p:cNvSpPr/>
          <p:nvPr/>
        </p:nvSpPr>
        <p:spPr>
          <a:xfrm>
            <a:off x="3273263" y="2874379"/>
            <a:ext cx="1744243" cy="1744243"/>
          </a:xfrm>
          <a:prstGeom prst="plaqu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5" name="Plaque 24">
            <a:extLst>
              <a:ext uri="{FF2B5EF4-FFF2-40B4-BE49-F238E27FC236}">
                <a16:creationId xmlns:a16="http://schemas.microsoft.com/office/drawing/2014/main" xmlns="" id="{3A84126E-C0A7-4513-882E-2A350A303FB7}"/>
              </a:ext>
            </a:extLst>
          </p:cNvPr>
          <p:cNvSpPr/>
          <p:nvPr/>
        </p:nvSpPr>
        <p:spPr>
          <a:xfrm>
            <a:off x="5223878" y="2874379"/>
            <a:ext cx="1744243" cy="1744243"/>
          </a:xfrm>
          <a:prstGeom prst="plaqu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6" name="Oval 25">
            <a:extLst>
              <a:ext uri="{FF2B5EF4-FFF2-40B4-BE49-F238E27FC236}">
                <a16:creationId xmlns:a16="http://schemas.microsoft.com/office/drawing/2014/main" xmlns="" id="{71A4AE27-550D-4DA0-8473-F8AB28286000}"/>
              </a:ext>
            </a:extLst>
          </p:cNvPr>
          <p:cNvSpPr/>
          <p:nvPr/>
        </p:nvSpPr>
        <p:spPr>
          <a:xfrm>
            <a:off x="8195941" y="1872738"/>
            <a:ext cx="1651968" cy="1651968"/>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7" name="Oval 26">
            <a:extLst>
              <a:ext uri="{FF2B5EF4-FFF2-40B4-BE49-F238E27FC236}">
                <a16:creationId xmlns:a16="http://schemas.microsoft.com/office/drawing/2014/main" xmlns="" id="{682F5C40-3458-4CF7-9D3C-141126EFCF85}"/>
              </a:ext>
            </a:extLst>
          </p:cNvPr>
          <p:cNvSpPr/>
          <p:nvPr/>
        </p:nvSpPr>
        <p:spPr>
          <a:xfrm>
            <a:off x="10146555" y="1872738"/>
            <a:ext cx="1651968" cy="1651968"/>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8" name="Oval 27">
            <a:extLst>
              <a:ext uri="{FF2B5EF4-FFF2-40B4-BE49-F238E27FC236}">
                <a16:creationId xmlns:a16="http://schemas.microsoft.com/office/drawing/2014/main" xmlns="" id="{C00F3020-D45D-433F-AD30-9A0B796CBD9E}"/>
              </a:ext>
            </a:extLst>
          </p:cNvPr>
          <p:cNvSpPr/>
          <p:nvPr/>
        </p:nvSpPr>
        <p:spPr>
          <a:xfrm>
            <a:off x="8195941" y="3968295"/>
            <a:ext cx="1651968" cy="1651968"/>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9" name="Oval 28">
            <a:extLst>
              <a:ext uri="{FF2B5EF4-FFF2-40B4-BE49-F238E27FC236}">
                <a16:creationId xmlns:a16="http://schemas.microsoft.com/office/drawing/2014/main" xmlns="" id="{73FFEB97-6121-4719-AF46-C15EF17D5787}"/>
              </a:ext>
            </a:extLst>
          </p:cNvPr>
          <p:cNvSpPr/>
          <p:nvPr/>
        </p:nvSpPr>
        <p:spPr>
          <a:xfrm>
            <a:off x="10146555" y="3968295"/>
            <a:ext cx="1651968" cy="165196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34" name="Plaque 33">
            <a:extLst>
              <a:ext uri="{FF2B5EF4-FFF2-40B4-BE49-F238E27FC236}">
                <a16:creationId xmlns:a16="http://schemas.microsoft.com/office/drawing/2014/main" xmlns="" id="{91331759-93C8-4E63-82D7-B7AD87074AAF}"/>
              </a:ext>
            </a:extLst>
          </p:cNvPr>
          <p:cNvSpPr/>
          <p:nvPr/>
        </p:nvSpPr>
        <p:spPr>
          <a:xfrm>
            <a:off x="7174494" y="2874379"/>
            <a:ext cx="1744243" cy="1744243"/>
          </a:xfrm>
          <a:prstGeom prst="plaqu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35" name="Plaque 34">
            <a:extLst>
              <a:ext uri="{FF2B5EF4-FFF2-40B4-BE49-F238E27FC236}">
                <a16:creationId xmlns:a16="http://schemas.microsoft.com/office/drawing/2014/main" xmlns="" id="{DAD49DF5-5495-49D3-BAEF-1C543ACB8896}"/>
              </a:ext>
            </a:extLst>
          </p:cNvPr>
          <p:cNvSpPr/>
          <p:nvPr/>
        </p:nvSpPr>
        <p:spPr>
          <a:xfrm>
            <a:off x="9125110" y="2874379"/>
            <a:ext cx="1744243" cy="1744243"/>
          </a:xfrm>
          <a:prstGeom prst="plaqu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pic>
        <p:nvPicPr>
          <p:cNvPr id="54274" name="Picture 2" descr="Image result for saudi aramco logo">
            <a:extLst>
              <a:ext uri="{FF2B5EF4-FFF2-40B4-BE49-F238E27FC236}">
                <a16:creationId xmlns:a16="http://schemas.microsoft.com/office/drawing/2014/main" xmlns="" id="{07F3259D-CE5E-4480-9566-EF9EC3ADA12E}"/>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1843" y="2447849"/>
            <a:ext cx="1375237" cy="501747"/>
          </a:xfrm>
          <a:prstGeom prst="rect">
            <a:avLst/>
          </a:prstGeom>
          <a:noFill/>
          <a:extLst>
            <a:ext uri="{909E8E84-426E-40DD-AFC4-6F175D3DCCD1}">
              <a14:hiddenFill xmlns:a14="http://schemas.microsoft.com/office/drawing/2010/main" xmlns="">
                <a:solidFill>
                  <a:srgbClr val="FFFFFF"/>
                </a:solidFill>
              </a14:hiddenFill>
            </a:ext>
          </a:extLst>
        </p:spPr>
      </p:pic>
      <p:pic>
        <p:nvPicPr>
          <p:cNvPr id="54276" name="Picture 4" descr="Image result for saipem logo">
            <a:extLst>
              <a:ext uri="{FF2B5EF4-FFF2-40B4-BE49-F238E27FC236}">
                <a16:creationId xmlns:a16="http://schemas.microsoft.com/office/drawing/2014/main" xmlns="" id="{5D736DCC-C5A4-46AD-A303-E4E7351BEC77}"/>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80876" y="2345201"/>
            <a:ext cx="1178403" cy="707042"/>
          </a:xfrm>
          <a:prstGeom prst="rect">
            <a:avLst/>
          </a:prstGeom>
          <a:noFill/>
          <a:extLst>
            <a:ext uri="{909E8E84-426E-40DD-AFC4-6F175D3DCCD1}">
              <a14:hiddenFill xmlns:a14="http://schemas.microsoft.com/office/drawing/2010/main" xmlns="">
                <a:solidFill>
                  <a:srgbClr val="FFFFFF"/>
                </a:solidFill>
              </a14:hiddenFill>
            </a:ext>
          </a:extLst>
        </p:spPr>
      </p:pic>
      <p:pic>
        <p:nvPicPr>
          <p:cNvPr id="54278" name="Picture 6" descr="Image result for petro rabigh logo">
            <a:extLst>
              <a:ext uri="{FF2B5EF4-FFF2-40B4-BE49-F238E27FC236}">
                <a16:creationId xmlns:a16="http://schemas.microsoft.com/office/drawing/2014/main" xmlns="" id="{3470D85C-A529-468E-B64F-663EDC08405B}"/>
              </a:ext>
            </a:extLst>
          </p:cNvPr>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a:stretch/>
        </p:blipFill>
        <p:spPr bwMode="auto">
          <a:xfrm>
            <a:off x="4455232" y="2346483"/>
            <a:ext cx="1330922" cy="704479"/>
          </a:xfrm>
          <a:prstGeom prst="rect">
            <a:avLst/>
          </a:prstGeom>
          <a:noFill/>
          <a:extLst>
            <a:ext uri="{909E8E84-426E-40DD-AFC4-6F175D3DCCD1}">
              <a14:hiddenFill xmlns:a14="http://schemas.microsoft.com/office/drawing/2010/main" xmlns="">
                <a:solidFill>
                  <a:srgbClr val="FFFFFF"/>
                </a:solidFill>
              </a14:hiddenFill>
            </a:ext>
          </a:extLst>
        </p:spPr>
      </p:pic>
      <p:pic>
        <p:nvPicPr>
          <p:cNvPr id="54280" name="Picture 8" descr="Image result for qatar petroleum logo">
            <a:extLst>
              <a:ext uri="{FF2B5EF4-FFF2-40B4-BE49-F238E27FC236}">
                <a16:creationId xmlns:a16="http://schemas.microsoft.com/office/drawing/2014/main" xmlns="" id="{74C5DC5E-CEF4-4D42-B281-928E1F834B5D}"/>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387990" y="2452487"/>
            <a:ext cx="1366638" cy="492470"/>
          </a:xfrm>
          <a:prstGeom prst="rect">
            <a:avLst/>
          </a:prstGeom>
          <a:noFill/>
          <a:extLst>
            <a:ext uri="{909E8E84-426E-40DD-AFC4-6F175D3DCCD1}">
              <a14:hiddenFill xmlns:a14="http://schemas.microsoft.com/office/drawing/2010/main" xmlns="">
                <a:solidFill>
                  <a:srgbClr val="FFFFFF"/>
                </a:solidFill>
              </a14:hiddenFill>
            </a:ext>
          </a:extLst>
        </p:spPr>
      </p:pic>
      <p:pic>
        <p:nvPicPr>
          <p:cNvPr id="54282" name="Picture 10" descr="Image result for zamil steel logo">
            <a:extLst>
              <a:ext uri="{FF2B5EF4-FFF2-40B4-BE49-F238E27FC236}">
                <a16:creationId xmlns:a16="http://schemas.microsoft.com/office/drawing/2014/main" xmlns="" id="{BC4559DD-CAD1-4521-B073-E22E76070E93}"/>
              </a:ext>
            </a:extLst>
          </p:cNvPr>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a:stretch/>
        </p:blipFill>
        <p:spPr bwMode="auto">
          <a:xfrm>
            <a:off x="8303286" y="2424202"/>
            <a:ext cx="1437279" cy="549040"/>
          </a:xfrm>
          <a:prstGeom prst="rect">
            <a:avLst/>
          </a:prstGeom>
          <a:noFill/>
          <a:extLst>
            <a:ext uri="{909E8E84-426E-40DD-AFC4-6F175D3DCCD1}">
              <a14:hiddenFill xmlns:a14="http://schemas.microsoft.com/office/drawing/2010/main" xmlns="">
                <a:solidFill>
                  <a:srgbClr val="FFFFFF"/>
                </a:solidFill>
              </a14:hiddenFill>
            </a:ext>
          </a:extLst>
        </p:spPr>
      </p:pic>
      <p:pic>
        <p:nvPicPr>
          <p:cNvPr id="54284" name="Picture 12" descr="Image result for akersolutions logo">
            <a:extLst>
              <a:ext uri="{FF2B5EF4-FFF2-40B4-BE49-F238E27FC236}">
                <a16:creationId xmlns:a16="http://schemas.microsoft.com/office/drawing/2014/main" xmlns="" id="{CD554007-A799-4C8B-B094-556A6B911236}"/>
              </a:ext>
            </a:extLst>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0272452" y="2607747"/>
            <a:ext cx="1400175" cy="181950"/>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1">
            <a:extLst>
              <a:ext uri="{FF2B5EF4-FFF2-40B4-BE49-F238E27FC236}">
                <a16:creationId xmlns:a16="http://schemas.microsoft.com/office/drawing/2014/main" xmlns="" id="{A64C3FFF-9DE0-4302-8435-A7645E5D5C71}"/>
              </a:ext>
            </a:extLst>
          </p:cNvPr>
          <p:cNvPicPr>
            <a:picLocks noChangeAspect="1"/>
          </p:cNvPicPr>
          <p:nvPr/>
        </p:nvPicPr>
        <p:blipFill rotWithShape="1">
          <a:blip r:embed="rId13" cstate="print">
            <a:extLst>
              <a:ext uri="{28A0092B-C50C-407E-A947-70E740481C1C}">
                <a14:useLocalDpi xmlns:a14="http://schemas.microsoft.com/office/drawing/2010/main" xmlns="" val="0"/>
              </a:ext>
            </a:extLst>
          </a:blip>
          <a:srcRect t="25348" b="25348"/>
          <a:stretch/>
        </p:blipFill>
        <p:spPr>
          <a:xfrm>
            <a:off x="526111" y="4623355"/>
            <a:ext cx="1386701" cy="341849"/>
          </a:xfrm>
          <a:prstGeom prst="rect">
            <a:avLst/>
          </a:prstGeom>
        </p:spPr>
      </p:pic>
      <p:pic>
        <p:nvPicPr>
          <p:cNvPr id="54290" name="Picture 18" descr="Image result for oryx energy products &amp; services LLC logo">
            <a:extLst>
              <a:ext uri="{FF2B5EF4-FFF2-40B4-BE49-F238E27FC236}">
                <a16:creationId xmlns:a16="http://schemas.microsoft.com/office/drawing/2014/main" xmlns="" id="{8860356B-95D8-4520-8F24-BD7FF5B429C3}"/>
              </a:ext>
            </a:extLst>
          </p:cNvPr>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4415800" y="4422153"/>
            <a:ext cx="1409786" cy="744253"/>
          </a:xfrm>
          <a:prstGeom prst="rect">
            <a:avLst/>
          </a:prstGeom>
          <a:noFill/>
          <a:extLst>
            <a:ext uri="{909E8E84-426E-40DD-AFC4-6F175D3DCCD1}">
              <a14:hiddenFill xmlns:a14="http://schemas.microsoft.com/office/drawing/2010/main" xmlns="">
                <a:solidFill>
                  <a:srgbClr val="FFFFFF"/>
                </a:solidFill>
              </a14:hiddenFill>
            </a:ext>
          </a:extLst>
        </p:spPr>
      </p:pic>
      <p:pic>
        <p:nvPicPr>
          <p:cNvPr id="54292" name="Picture 20" descr="Image result for applus velo logo">
            <a:extLst>
              <a:ext uri="{FF2B5EF4-FFF2-40B4-BE49-F238E27FC236}">
                <a16:creationId xmlns:a16="http://schemas.microsoft.com/office/drawing/2014/main" xmlns="" id="{9D1C7D3E-CF59-4147-BD23-E4EB1C3DDBC5}"/>
              </a:ext>
            </a:extLst>
          </p:cNvP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6369994" y="4447200"/>
            <a:ext cx="1402630" cy="694159"/>
          </a:xfrm>
          <a:prstGeom prst="rect">
            <a:avLst/>
          </a:prstGeom>
          <a:noFill/>
          <a:extLst>
            <a:ext uri="{909E8E84-426E-40DD-AFC4-6F175D3DCCD1}">
              <a14:hiddenFill xmlns:a14="http://schemas.microsoft.com/office/drawing/2010/main" xmlns="">
                <a:solidFill>
                  <a:srgbClr val="FFFFFF"/>
                </a:solidFill>
              </a14:hiddenFill>
            </a:ext>
          </a:extLst>
        </p:spPr>
      </p:pic>
      <p:pic>
        <p:nvPicPr>
          <p:cNvPr id="54294" name="Picture 22" descr="Image result for alstom logo">
            <a:extLst>
              <a:ext uri="{FF2B5EF4-FFF2-40B4-BE49-F238E27FC236}">
                <a16:creationId xmlns:a16="http://schemas.microsoft.com/office/drawing/2014/main" xmlns="" id="{E5D0F9EE-885B-4BA5-B0F9-030BAE4D1D3D}"/>
              </a:ext>
            </a:extLst>
          </p:cNvPr>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8346222" y="4542727"/>
            <a:ext cx="1351407" cy="503105"/>
          </a:xfrm>
          <a:prstGeom prst="rect">
            <a:avLst/>
          </a:prstGeom>
          <a:noFill/>
          <a:extLst>
            <a:ext uri="{909E8E84-426E-40DD-AFC4-6F175D3DCCD1}">
              <a14:hiddenFill xmlns:a14="http://schemas.microsoft.com/office/drawing/2010/main" xmlns="">
                <a:solidFill>
                  <a:srgbClr val="FFFFFF"/>
                </a:solidFill>
              </a14:hiddenFill>
            </a:ext>
          </a:extLst>
        </p:spPr>
      </p:pic>
      <p:pic>
        <p:nvPicPr>
          <p:cNvPr id="54296" name="Picture 24" descr="Image result for exxonmobil logo">
            <a:extLst>
              <a:ext uri="{FF2B5EF4-FFF2-40B4-BE49-F238E27FC236}">
                <a16:creationId xmlns:a16="http://schemas.microsoft.com/office/drawing/2014/main" xmlns="" id="{26A99F74-024A-4BFC-B66A-495A81954E39}"/>
              </a:ext>
            </a:extLst>
          </p:cNvPr>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10229589" y="4602060"/>
            <a:ext cx="1485900" cy="384438"/>
          </a:xfrm>
          <a:prstGeom prst="rect">
            <a:avLst/>
          </a:prstGeom>
          <a:noFill/>
          <a:extLst>
            <a:ext uri="{909E8E84-426E-40DD-AFC4-6F175D3DCCD1}">
              <a14:hiddenFill xmlns:a14="http://schemas.microsoft.com/office/drawing/2010/main" xmlns="">
                <a:solidFill>
                  <a:srgbClr val="FFFFFF"/>
                </a:solidFill>
              </a14:hiddenFill>
            </a:ext>
          </a:extLst>
        </p:spPr>
      </p:pic>
      <p:pic>
        <p:nvPicPr>
          <p:cNvPr id="91165" name="Picture 29" descr="Logo of OCP">
            <a:extLst>
              <a:ext uri="{FF2B5EF4-FFF2-40B4-BE49-F238E27FC236}">
                <a16:creationId xmlns:a16="http://schemas.microsoft.com/office/drawing/2014/main" xmlns="" id="{E0B4279B-A12F-4E99-A75D-9DC685047641}"/>
              </a:ext>
            </a:extLst>
          </p:cNvPr>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2701604" y="4325806"/>
            <a:ext cx="936946" cy="9369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93057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78FF03C-3615-429D-960A-83E988FA3B3C}"/>
              </a:ext>
            </a:extLst>
          </p:cNvPr>
          <p:cNvGraphicFramePr>
            <a:graphicFrameLocks noChangeAspect="1"/>
          </p:cNvGraphicFramePr>
          <p:nvPr>
            <p:custDataLst>
              <p:tags r:id="rId2"/>
            </p:custDataLst>
            <p:extLst>
              <p:ext uri="{D42A27DB-BD31-4B8C-83A1-F6EECF244321}">
                <p14:modId xmlns:p14="http://schemas.microsoft.com/office/powerpoint/2010/main" xmlns="" val="981701616"/>
              </p:ext>
            </p:extLst>
          </p:nvPr>
        </p:nvGraphicFramePr>
        <p:xfrm>
          <a:off x="1588" y="1588"/>
          <a:ext cx="1588" cy="1588"/>
        </p:xfrm>
        <a:graphic>
          <a:graphicData uri="http://schemas.openxmlformats.org/presentationml/2006/ole">
            <p:oleObj spid="_x0000_s92197" name="think-cell Slide" r:id="rId6" imgW="360" imgH="360" progId="">
              <p:embed/>
            </p:oleObj>
          </a:graphicData>
        </a:graphic>
      </p:graphicFrame>
      <p:sp>
        <p:nvSpPr>
          <p:cNvPr id="4" name="Rectangle 3" hidden="1">
            <a:extLst>
              <a:ext uri="{FF2B5EF4-FFF2-40B4-BE49-F238E27FC236}">
                <a16:creationId xmlns:a16="http://schemas.microsoft.com/office/drawing/2014/main" xmlns="" id="{B5B23BEA-623C-46ED-9C1F-AD0840A6B5D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SOME OF OUR MAJOR CLIENTS</a:t>
            </a:r>
          </a:p>
        </p:txBody>
      </p:sp>
      <p:sp>
        <p:nvSpPr>
          <p:cNvPr id="2" name="Oval 1">
            <a:extLst>
              <a:ext uri="{FF2B5EF4-FFF2-40B4-BE49-F238E27FC236}">
                <a16:creationId xmlns:a16="http://schemas.microsoft.com/office/drawing/2014/main" xmlns="" id="{9372A6FF-5DDA-448C-8C35-E647A2039F95}"/>
              </a:ext>
            </a:extLst>
          </p:cNvPr>
          <p:cNvSpPr/>
          <p:nvPr/>
        </p:nvSpPr>
        <p:spPr>
          <a:xfrm>
            <a:off x="1524000" y="1649975"/>
            <a:ext cx="1999006" cy="1999005"/>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7" name="Oval 6">
            <a:extLst>
              <a:ext uri="{FF2B5EF4-FFF2-40B4-BE49-F238E27FC236}">
                <a16:creationId xmlns:a16="http://schemas.microsoft.com/office/drawing/2014/main" xmlns="" id="{C01C2E19-DBB9-4A76-B347-0EA9037702BF}"/>
              </a:ext>
            </a:extLst>
          </p:cNvPr>
          <p:cNvSpPr/>
          <p:nvPr/>
        </p:nvSpPr>
        <p:spPr>
          <a:xfrm>
            <a:off x="3859794" y="1649975"/>
            <a:ext cx="1999006" cy="1999005"/>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8" name="Oval 7">
            <a:extLst>
              <a:ext uri="{FF2B5EF4-FFF2-40B4-BE49-F238E27FC236}">
                <a16:creationId xmlns:a16="http://schemas.microsoft.com/office/drawing/2014/main" xmlns="" id="{C978EF28-9D72-4EB5-907C-1434FB84E8B2}"/>
              </a:ext>
            </a:extLst>
          </p:cNvPr>
          <p:cNvSpPr/>
          <p:nvPr/>
        </p:nvSpPr>
        <p:spPr>
          <a:xfrm>
            <a:off x="6333200" y="1649975"/>
            <a:ext cx="1999006" cy="1999005"/>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9" name="Oval 8">
            <a:extLst>
              <a:ext uri="{FF2B5EF4-FFF2-40B4-BE49-F238E27FC236}">
                <a16:creationId xmlns:a16="http://schemas.microsoft.com/office/drawing/2014/main" xmlns="" id="{841844A6-9F05-42A3-8C28-8B363221DFA2}"/>
              </a:ext>
            </a:extLst>
          </p:cNvPr>
          <p:cNvSpPr/>
          <p:nvPr/>
        </p:nvSpPr>
        <p:spPr>
          <a:xfrm>
            <a:off x="8668994" y="1649975"/>
            <a:ext cx="1999006" cy="1999005"/>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0" name="Oval 9">
            <a:extLst>
              <a:ext uri="{FF2B5EF4-FFF2-40B4-BE49-F238E27FC236}">
                <a16:creationId xmlns:a16="http://schemas.microsoft.com/office/drawing/2014/main" xmlns="" id="{E2BCEFCE-8843-4BB5-865B-132E256E545B}"/>
              </a:ext>
            </a:extLst>
          </p:cNvPr>
          <p:cNvSpPr/>
          <p:nvPr/>
        </p:nvSpPr>
        <p:spPr>
          <a:xfrm>
            <a:off x="1524000" y="4185758"/>
            <a:ext cx="1999006" cy="1999005"/>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1" name="Oval 10">
            <a:extLst>
              <a:ext uri="{FF2B5EF4-FFF2-40B4-BE49-F238E27FC236}">
                <a16:creationId xmlns:a16="http://schemas.microsoft.com/office/drawing/2014/main" xmlns="" id="{6B6E9EED-37DA-4622-883F-28018DF0793F}"/>
              </a:ext>
            </a:extLst>
          </p:cNvPr>
          <p:cNvSpPr/>
          <p:nvPr/>
        </p:nvSpPr>
        <p:spPr>
          <a:xfrm>
            <a:off x="3859794" y="4185758"/>
            <a:ext cx="1999006" cy="1999005"/>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2" name="Oval 11">
            <a:extLst>
              <a:ext uri="{FF2B5EF4-FFF2-40B4-BE49-F238E27FC236}">
                <a16:creationId xmlns:a16="http://schemas.microsoft.com/office/drawing/2014/main" xmlns="" id="{61A5A18C-9C95-4056-907A-881E7CAFB303}"/>
              </a:ext>
            </a:extLst>
          </p:cNvPr>
          <p:cNvSpPr/>
          <p:nvPr/>
        </p:nvSpPr>
        <p:spPr>
          <a:xfrm>
            <a:off x="6333200" y="4185758"/>
            <a:ext cx="1999006" cy="1999005"/>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3" name="Oval 12">
            <a:extLst>
              <a:ext uri="{FF2B5EF4-FFF2-40B4-BE49-F238E27FC236}">
                <a16:creationId xmlns:a16="http://schemas.microsoft.com/office/drawing/2014/main" xmlns="" id="{595C63DE-BAA0-43DF-A83F-B830F7B45809}"/>
              </a:ext>
            </a:extLst>
          </p:cNvPr>
          <p:cNvSpPr/>
          <p:nvPr/>
        </p:nvSpPr>
        <p:spPr>
          <a:xfrm>
            <a:off x="8668994" y="4185758"/>
            <a:ext cx="1999006" cy="1999005"/>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pic>
        <p:nvPicPr>
          <p:cNvPr id="14" name="Picture 2">
            <a:extLst>
              <a:ext uri="{FF2B5EF4-FFF2-40B4-BE49-F238E27FC236}">
                <a16:creationId xmlns:a16="http://schemas.microsoft.com/office/drawing/2014/main" xmlns="" id="{70A8D408-3041-4105-88D1-DD521C41A24D}"/>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729807" y="2120348"/>
            <a:ext cx="1587391" cy="1058260"/>
          </a:xfrm>
          <a:prstGeom prst="rect">
            <a:avLst/>
          </a:prstGeom>
          <a:noFill/>
        </p:spPr>
      </p:pic>
      <p:pic>
        <p:nvPicPr>
          <p:cNvPr id="15" name="Picture 3">
            <a:extLst>
              <a:ext uri="{FF2B5EF4-FFF2-40B4-BE49-F238E27FC236}">
                <a16:creationId xmlns:a16="http://schemas.microsoft.com/office/drawing/2014/main" xmlns="" id="{422C6BF5-CD9B-4588-8422-5CB6B896DEF6}"/>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048842" y="2199226"/>
            <a:ext cx="1620909" cy="900503"/>
          </a:xfrm>
          <a:prstGeom prst="rect">
            <a:avLst/>
          </a:prstGeom>
          <a:noFill/>
          <a:ln w="9525">
            <a:noFill/>
            <a:miter lim="800000"/>
            <a:headEnd/>
            <a:tailEnd/>
          </a:ln>
          <a:effectLst/>
        </p:spPr>
      </p:pic>
      <p:pic>
        <p:nvPicPr>
          <p:cNvPr id="16" name="Picture 3">
            <a:extLst>
              <a:ext uri="{FF2B5EF4-FFF2-40B4-BE49-F238E27FC236}">
                <a16:creationId xmlns:a16="http://schemas.microsoft.com/office/drawing/2014/main" xmlns="" id="{68419D95-BAD4-47BE-B227-43E80AB71355}"/>
              </a:ext>
            </a:extLst>
          </p:cNvPr>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a:stretch/>
        </p:blipFill>
        <p:spPr bwMode="auto">
          <a:xfrm>
            <a:off x="6465721" y="2281244"/>
            <a:ext cx="1733964" cy="736468"/>
          </a:xfrm>
          <a:prstGeom prst="rect">
            <a:avLst/>
          </a:prstGeom>
          <a:noFill/>
        </p:spPr>
      </p:pic>
      <p:pic>
        <p:nvPicPr>
          <p:cNvPr id="17" name="Picture 8" descr="NPCC">
            <a:extLst>
              <a:ext uri="{FF2B5EF4-FFF2-40B4-BE49-F238E27FC236}">
                <a16:creationId xmlns:a16="http://schemas.microsoft.com/office/drawing/2014/main" xmlns="" id="{05B64048-7BD5-485D-8E42-B703A3BC64AD}"/>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862936" y="2258475"/>
            <a:ext cx="1611123" cy="782005"/>
          </a:xfrm>
          <a:prstGeom prst="rect">
            <a:avLst/>
          </a:prstGeom>
          <a:noFill/>
        </p:spPr>
      </p:pic>
      <p:pic>
        <p:nvPicPr>
          <p:cNvPr id="18" name="Picture 2">
            <a:extLst>
              <a:ext uri="{FF2B5EF4-FFF2-40B4-BE49-F238E27FC236}">
                <a16:creationId xmlns:a16="http://schemas.microsoft.com/office/drawing/2014/main" xmlns="" id="{53617779-082E-47AF-BD6B-434D51875CE5}"/>
              </a:ext>
            </a:extLst>
          </p:cNvPr>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a:stretch/>
        </p:blipFill>
        <p:spPr bwMode="auto">
          <a:xfrm>
            <a:off x="1722587" y="4858239"/>
            <a:ext cx="1601831" cy="654043"/>
          </a:xfrm>
          <a:prstGeom prst="rect">
            <a:avLst/>
          </a:prstGeom>
          <a:noFill/>
          <a:ln w="9525">
            <a:noFill/>
            <a:miter lim="800000"/>
            <a:headEnd/>
            <a:tailEnd/>
          </a:ln>
          <a:effectLst/>
        </p:spPr>
      </p:pic>
      <p:pic>
        <p:nvPicPr>
          <p:cNvPr id="19" name="Picture 2">
            <a:extLst>
              <a:ext uri="{FF2B5EF4-FFF2-40B4-BE49-F238E27FC236}">
                <a16:creationId xmlns:a16="http://schemas.microsoft.com/office/drawing/2014/main" xmlns="" id="{7AC0102F-9FC9-4B6F-A4AC-97B9DA5B7D16}"/>
              </a:ext>
            </a:extLst>
          </p:cNvP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4066790" y="4991176"/>
            <a:ext cx="1585014" cy="388168"/>
          </a:xfrm>
          <a:prstGeom prst="rect">
            <a:avLst/>
          </a:prstGeom>
          <a:noFill/>
          <a:ln w="9525">
            <a:noFill/>
            <a:miter lim="800000"/>
            <a:headEnd/>
            <a:tailEnd/>
          </a:ln>
          <a:effectLst/>
        </p:spPr>
      </p:pic>
      <p:pic>
        <p:nvPicPr>
          <p:cNvPr id="20" name="Picture 14">
            <a:extLst>
              <a:ext uri="{FF2B5EF4-FFF2-40B4-BE49-F238E27FC236}">
                <a16:creationId xmlns:a16="http://schemas.microsoft.com/office/drawing/2014/main" xmlns="" id="{3C1D34FE-98D5-41E3-8B33-A355E1D53955}"/>
              </a:ext>
            </a:extLst>
          </p:cNvPr>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6538034" y="4700706"/>
            <a:ext cx="1589338" cy="969108"/>
          </a:xfrm>
          <a:prstGeom prst="rect">
            <a:avLst/>
          </a:prstGeom>
          <a:noFill/>
        </p:spPr>
      </p:pic>
      <p:pic>
        <p:nvPicPr>
          <p:cNvPr id="21" name="Picture 11" descr="https://upload.wikimedia.org/wikipedia/en/thumb/9/9a/ONGC_Logo.svg/1024px-ONGC_Logo.svg.png">
            <a:extLst>
              <a:ext uri="{FF2B5EF4-FFF2-40B4-BE49-F238E27FC236}">
                <a16:creationId xmlns:a16="http://schemas.microsoft.com/office/drawing/2014/main" xmlns="" id="{00264DBF-16B0-45A8-B113-467BA06ED861}"/>
              </a:ext>
            </a:extLst>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9158945" y="4675709"/>
            <a:ext cx="1019104" cy="1019102"/>
          </a:xfrm>
          <a:prstGeom prst="rect">
            <a:avLst/>
          </a:prstGeom>
          <a:noFill/>
        </p:spPr>
      </p:pic>
      <p:sp>
        <p:nvSpPr>
          <p:cNvPr id="23" name="Plaque 22">
            <a:extLst>
              <a:ext uri="{FF2B5EF4-FFF2-40B4-BE49-F238E27FC236}">
                <a16:creationId xmlns:a16="http://schemas.microsoft.com/office/drawing/2014/main" xmlns="" id="{A70D740E-A40D-43ED-91DC-51D80BCD0160}"/>
              </a:ext>
            </a:extLst>
          </p:cNvPr>
          <p:cNvSpPr/>
          <p:nvPr/>
        </p:nvSpPr>
        <p:spPr>
          <a:xfrm>
            <a:off x="2636067" y="2862035"/>
            <a:ext cx="2110666" cy="2110666"/>
          </a:xfrm>
          <a:prstGeom prst="plaqu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4" name="Plaque 23">
            <a:extLst>
              <a:ext uri="{FF2B5EF4-FFF2-40B4-BE49-F238E27FC236}">
                <a16:creationId xmlns:a16="http://schemas.microsoft.com/office/drawing/2014/main" xmlns="" id="{FAD14484-2D41-4FFE-A9F7-E3B0BAA80092}"/>
              </a:ext>
            </a:extLst>
          </p:cNvPr>
          <p:cNvSpPr/>
          <p:nvPr/>
        </p:nvSpPr>
        <p:spPr>
          <a:xfrm>
            <a:off x="5040667" y="2862035"/>
            <a:ext cx="2110666" cy="2110666"/>
          </a:xfrm>
          <a:prstGeom prst="plaqu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5" name="Plaque 24">
            <a:extLst>
              <a:ext uri="{FF2B5EF4-FFF2-40B4-BE49-F238E27FC236}">
                <a16:creationId xmlns:a16="http://schemas.microsoft.com/office/drawing/2014/main" xmlns="" id="{3A84126E-C0A7-4513-882E-2A350A303FB7}"/>
              </a:ext>
            </a:extLst>
          </p:cNvPr>
          <p:cNvSpPr/>
          <p:nvPr/>
        </p:nvSpPr>
        <p:spPr>
          <a:xfrm>
            <a:off x="7445266" y="2862035"/>
            <a:ext cx="2110666" cy="2110666"/>
          </a:xfrm>
          <a:prstGeom prst="plaqu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xmlns="" val="1714353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B427BE77-E539-4977-B7D5-D0C7C11A86F0}"/>
              </a:ext>
            </a:extLst>
          </p:cNvPr>
          <p:cNvGraphicFramePr>
            <a:graphicFrameLocks noChangeAspect="1"/>
          </p:cNvGraphicFramePr>
          <p:nvPr>
            <p:custDataLst>
              <p:tags r:id="rId2"/>
            </p:custDataLst>
            <p:extLst>
              <p:ext uri="{D42A27DB-BD31-4B8C-83A1-F6EECF244321}">
                <p14:modId xmlns:p14="http://schemas.microsoft.com/office/powerpoint/2010/main" xmlns="" val="2450325730"/>
              </p:ext>
            </p:extLst>
          </p:nvPr>
        </p:nvGraphicFramePr>
        <p:xfrm>
          <a:off x="1588" y="1588"/>
          <a:ext cx="1588" cy="1588"/>
        </p:xfrm>
        <a:graphic>
          <a:graphicData uri="http://schemas.openxmlformats.org/presentationml/2006/ole">
            <p:oleObj spid="_x0000_s93221" name="think-cell Slide" r:id="rId6" imgW="360" imgH="360" progId="">
              <p:embed/>
            </p:oleObj>
          </a:graphicData>
        </a:graphic>
      </p:graphicFrame>
      <p:sp>
        <p:nvSpPr>
          <p:cNvPr id="4" name="Rectangle 3" hidden="1">
            <a:extLst>
              <a:ext uri="{FF2B5EF4-FFF2-40B4-BE49-F238E27FC236}">
                <a16:creationId xmlns:a16="http://schemas.microsoft.com/office/drawing/2014/main" xmlns="" id="{D0A57B0A-62D3-4441-AA8B-B478FBBADD1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OUR PARTNERS</a:t>
            </a:r>
          </a:p>
        </p:txBody>
      </p:sp>
      <p:sp>
        <p:nvSpPr>
          <p:cNvPr id="7" name="Oval 6">
            <a:extLst>
              <a:ext uri="{FF2B5EF4-FFF2-40B4-BE49-F238E27FC236}">
                <a16:creationId xmlns:a16="http://schemas.microsoft.com/office/drawing/2014/main" xmlns="" id="{C01C2E19-DBB9-4A76-B347-0EA9037702BF}"/>
              </a:ext>
            </a:extLst>
          </p:cNvPr>
          <p:cNvSpPr/>
          <p:nvPr/>
        </p:nvSpPr>
        <p:spPr>
          <a:xfrm>
            <a:off x="3409735" y="2462775"/>
            <a:ext cx="2401326" cy="2401325"/>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8" name="Oval 7">
            <a:extLst>
              <a:ext uri="{FF2B5EF4-FFF2-40B4-BE49-F238E27FC236}">
                <a16:creationId xmlns:a16="http://schemas.microsoft.com/office/drawing/2014/main" xmlns="" id="{C978EF28-9D72-4EB5-907C-1434FB84E8B2}"/>
              </a:ext>
            </a:extLst>
          </p:cNvPr>
          <p:cNvSpPr/>
          <p:nvPr/>
        </p:nvSpPr>
        <p:spPr>
          <a:xfrm>
            <a:off x="6380939" y="2462775"/>
            <a:ext cx="2401326" cy="2401325"/>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9" name="Oval 8">
            <a:extLst>
              <a:ext uri="{FF2B5EF4-FFF2-40B4-BE49-F238E27FC236}">
                <a16:creationId xmlns:a16="http://schemas.microsoft.com/office/drawing/2014/main" xmlns="" id="{841844A6-9F05-42A3-8C28-8B363221DFA2}"/>
              </a:ext>
            </a:extLst>
          </p:cNvPr>
          <p:cNvSpPr/>
          <p:nvPr/>
        </p:nvSpPr>
        <p:spPr>
          <a:xfrm>
            <a:off x="9186836" y="2462775"/>
            <a:ext cx="2401326" cy="2401325"/>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30" name="Rectangle 29">
            <a:extLst>
              <a:ext uri="{FF2B5EF4-FFF2-40B4-BE49-F238E27FC236}">
                <a16:creationId xmlns:a16="http://schemas.microsoft.com/office/drawing/2014/main" xmlns="" id="{056C0541-73C7-4747-A3D1-0B39B4616DE6}"/>
              </a:ext>
            </a:extLst>
          </p:cNvPr>
          <p:cNvSpPr/>
          <p:nvPr/>
        </p:nvSpPr>
        <p:spPr>
          <a:xfrm>
            <a:off x="6696872" y="4007735"/>
            <a:ext cx="176946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ctr"/>
            <a:r>
              <a:rPr lang="en-US" b="1" dirty="0">
                <a:solidFill>
                  <a:schemeClr val="accent2"/>
                </a:solidFill>
                <a:latin typeface="Segoe UI" panose="020B0502040204020203" pitchFamily="34" charset="0"/>
                <a:cs typeface="Segoe UI" panose="020B0502040204020203" pitchFamily="34" charset="0"/>
                <a:sym typeface="Segoe UI" panose="020B0502040204020203" pitchFamily="34" charset="0"/>
              </a:rPr>
              <a:t>OTI Malaysia</a:t>
            </a:r>
          </a:p>
        </p:txBody>
      </p:sp>
      <p:sp>
        <p:nvSpPr>
          <p:cNvPr id="31" name="Rectangle 30">
            <a:extLst>
              <a:ext uri="{FF2B5EF4-FFF2-40B4-BE49-F238E27FC236}">
                <a16:creationId xmlns:a16="http://schemas.microsoft.com/office/drawing/2014/main" xmlns="" id="{BCAB0313-69E9-414E-8E13-0D1BB0E1492F}"/>
              </a:ext>
            </a:extLst>
          </p:cNvPr>
          <p:cNvSpPr/>
          <p:nvPr/>
        </p:nvSpPr>
        <p:spPr>
          <a:xfrm>
            <a:off x="9502769" y="3950898"/>
            <a:ext cx="176946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Oman</a:t>
            </a:r>
            <a:endParaRPr lang="en-US" b="1" dirty="0">
              <a:solidFill>
                <a:schemeClr val="accent2"/>
              </a:solidFill>
              <a:latin typeface="Segoe UI" panose="020B0502040204020203" pitchFamily="34" charset="0"/>
              <a:cs typeface="Segoe UI" panose="020B0502040204020203" pitchFamily="34" charset="0"/>
              <a:sym typeface="Segoe UI" panose="020B0502040204020203" pitchFamily="34" charset="0"/>
            </a:endParaRPr>
          </a:p>
        </p:txBody>
      </p:sp>
      <p:pic>
        <p:nvPicPr>
          <p:cNvPr id="10" name="Picture 9">
            <a:extLst>
              <a:ext uri="{FF2B5EF4-FFF2-40B4-BE49-F238E27FC236}">
                <a16:creationId xmlns:a16="http://schemas.microsoft.com/office/drawing/2014/main" xmlns="" id="{F0F7307F-CDBE-46FE-BB7C-D3F47D782561}"/>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a:stretch/>
        </p:blipFill>
        <p:spPr>
          <a:xfrm>
            <a:off x="9651885" y="3303917"/>
            <a:ext cx="1471228" cy="664233"/>
          </a:xfrm>
          <a:prstGeom prst="rect">
            <a:avLst/>
          </a:prstGeom>
        </p:spPr>
      </p:pic>
      <p:pic>
        <p:nvPicPr>
          <p:cNvPr id="60418" name="Picture 2" descr="http://www.oti.com.my/assets/img/logo.png">
            <a:extLst>
              <a:ext uri="{FF2B5EF4-FFF2-40B4-BE49-F238E27FC236}">
                <a16:creationId xmlns:a16="http://schemas.microsoft.com/office/drawing/2014/main" xmlns="" id="{C7E3CE00-DBE3-4F8D-8E66-586F2F6056CB}"/>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064056" y="3182071"/>
            <a:ext cx="1035092" cy="595178"/>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Oval 16">
            <a:extLst>
              <a:ext uri="{FF2B5EF4-FFF2-40B4-BE49-F238E27FC236}">
                <a16:creationId xmlns:a16="http://schemas.microsoft.com/office/drawing/2014/main" xmlns="" id="{9372A6FF-5DDA-448C-8C35-E647A2039F95}"/>
              </a:ext>
            </a:extLst>
          </p:cNvPr>
          <p:cNvSpPr/>
          <p:nvPr/>
        </p:nvSpPr>
        <p:spPr>
          <a:xfrm>
            <a:off x="512880" y="2478471"/>
            <a:ext cx="2401326" cy="2401325"/>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pic>
        <p:nvPicPr>
          <p:cNvPr id="18" name="Picture 37" descr="Image result for s2g morocco"/>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168104" y="3040269"/>
            <a:ext cx="1079077" cy="1079077"/>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a:extLst>
              <a:ext uri="{FF2B5EF4-FFF2-40B4-BE49-F238E27FC236}">
                <a16:creationId xmlns:a16="http://schemas.microsoft.com/office/drawing/2014/main" xmlns="" id="{056C0541-73C7-4747-A3D1-0B39B4616DE6}"/>
              </a:ext>
            </a:extLst>
          </p:cNvPr>
          <p:cNvSpPr/>
          <p:nvPr/>
        </p:nvSpPr>
        <p:spPr>
          <a:xfrm>
            <a:off x="859293" y="4119346"/>
            <a:ext cx="176946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ctr"/>
            <a:r>
              <a:rPr lang="en-US" sz="1400"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 Morocco</a:t>
            </a:r>
            <a:endParaRPr lang="en-US" sz="1400" b="1" dirty="0">
              <a:solidFill>
                <a:schemeClr val="accent2"/>
              </a:solidFill>
              <a:latin typeface="Segoe UI" panose="020B0502040204020203" pitchFamily="34" charset="0"/>
              <a:cs typeface="Segoe UI" panose="020B0502040204020203" pitchFamily="34" charset="0"/>
              <a:sym typeface="Segoe UI" panose="020B0502040204020203" pitchFamily="34" charset="0"/>
            </a:endParaRPr>
          </a:p>
        </p:txBody>
      </p:sp>
      <p:pic>
        <p:nvPicPr>
          <p:cNvPr id="20" name="Picture 19">
            <a:extLst>
              <a:ext uri="{FF2B5EF4-FFF2-40B4-BE49-F238E27FC236}">
                <a16:creationId xmlns:a16="http://schemas.microsoft.com/office/drawing/2014/main" xmlns="" id="{59D7F264-00A6-4362-BED6-DCCD1A07E23C}"/>
              </a:ext>
            </a:extLst>
          </p:cNvPr>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3691262" y="3305797"/>
            <a:ext cx="1838272" cy="715280"/>
          </a:xfrm>
          <a:prstGeom prst="rect">
            <a:avLst/>
          </a:prstGeom>
        </p:spPr>
      </p:pic>
      <p:sp>
        <p:nvSpPr>
          <p:cNvPr id="21" name="Rectangle 20">
            <a:extLst>
              <a:ext uri="{FF2B5EF4-FFF2-40B4-BE49-F238E27FC236}">
                <a16:creationId xmlns:a16="http://schemas.microsoft.com/office/drawing/2014/main" xmlns="" id="{056C0541-73C7-4747-A3D1-0B39B4616DE6}"/>
              </a:ext>
            </a:extLst>
          </p:cNvPr>
          <p:cNvSpPr/>
          <p:nvPr/>
        </p:nvSpPr>
        <p:spPr>
          <a:xfrm>
            <a:off x="3691262" y="4134811"/>
            <a:ext cx="176946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ctr"/>
            <a:r>
              <a:rPr lang="en-US" sz="1400" b="1" dirty="0" smtClean="0">
                <a:solidFill>
                  <a:schemeClr val="accent2"/>
                </a:solidFill>
                <a:latin typeface="Segoe UI" panose="020B0502040204020203" pitchFamily="34" charset="0"/>
                <a:cs typeface="Segoe UI" panose="020B0502040204020203" pitchFamily="34" charset="0"/>
                <a:sym typeface="Segoe UI" panose="020B0502040204020203" pitchFamily="34" charset="0"/>
              </a:rPr>
              <a:t> Nigeria</a:t>
            </a:r>
            <a:endParaRPr lang="en-US" sz="1400" b="1" dirty="0">
              <a:solidFill>
                <a:schemeClr val="accent2"/>
              </a:solidFill>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xmlns="" val="26437920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EB1B01EF-B9BC-4B3F-958A-B11C84D76395}"/>
              </a:ext>
            </a:extLst>
          </p:cNvPr>
          <p:cNvGraphicFramePr>
            <a:graphicFrameLocks noChangeAspect="1"/>
          </p:cNvGraphicFramePr>
          <p:nvPr>
            <p:custDataLst>
              <p:tags r:id="rId2"/>
            </p:custDataLst>
            <p:extLst>
              <p:ext uri="{D42A27DB-BD31-4B8C-83A1-F6EECF244321}">
                <p14:modId xmlns:p14="http://schemas.microsoft.com/office/powerpoint/2010/main" xmlns="" val="1785683094"/>
              </p:ext>
            </p:extLst>
          </p:nvPr>
        </p:nvGraphicFramePr>
        <p:xfrm>
          <a:off x="1588" y="1588"/>
          <a:ext cx="1588" cy="1588"/>
        </p:xfrm>
        <a:graphic>
          <a:graphicData uri="http://schemas.openxmlformats.org/presentationml/2006/ole">
            <p:oleObj spid="_x0000_s94245" name="think-cell Slide" r:id="rId6" imgW="360" imgH="360" progId="">
              <p:embed/>
            </p:oleObj>
          </a:graphicData>
        </a:graphic>
      </p:graphicFrame>
      <p:sp>
        <p:nvSpPr>
          <p:cNvPr id="2" name="Rectangle 1" hidden="1">
            <a:extLst>
              <a:ext uri="{FF2B5EF4-FFF2-40B4-BE49-F238E27FC236}">
                <a16:creationId xmlns:a16="http://schemas.microsoft.com/office/drawing/2014/main" xmlns="" id="{17CF58B1-D643-43D6-8AAD-7D68E37EE27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7" name="Oval 6">
            <a:extLst>
              <a:ext uri="{FF2B5EF4-FFF2-40B4-BE49-F238E27FC236}">
                <a16:creationId xmlns:a16="http://schemas.microsoft.com/office/drawing/2014/main" xmlns="" id="{C01C2E19-DBB9-4A76-B347-0EA9037702BF}"/>
              </a:ext>
            </a:extLst>
          </p:cNvPr>
          <p:cNvSpPr/>
          <p:nvPr/>
        </p:nvSpPr>
        <p:spPr>
          <a:xfrm>
            <a:off x="3409735" y="2462775"/>
            <a:ext cx="2401326" cy="2401325"/>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OUR ASSOCIATES</a:t>
            </a:r>
          </a:p>
        </p:txBody>
      </p:sp>
      <p:sp>
        <p:nvSpPr>
          <p:cNvPr id="8" name="Oval 7">
            <a:extLst>
              <a:ext uri="{FF2B5EF4-FFF2-40B4-BE49-F238E27FC236}">
                <a16:creationId xmlns:a16="http://schemas.microsoft.com/office/drawing/2014/main" xmlns="" id="{C978EF28-9D72-4EB5-907C-1434FB84E8B2}"/>
              </a:ext>
            </a:extLst>
          </p:cNvPr>
          <p:cNvSpPr/>
          <p:nvPr/>
        </p:nvSpPr>
        <p:spPr>
          <a:xfrm>
            <a:off x="6380939" y="2462775"/>
            <a:ext cx="2401326" cy="2401325"/>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30" name="Rectangle 29">
            <a:extLst>
              <a:ext uri="{FF2B5EF4-FFF2-40B4-BE49-F238E27FC236}">
                <a16:creationId xmlns:a16="http://schemas.microsoft.com/office/drawing/2014/main" xmlns="" id="{056C0541-73C7-4747-A3D1-0B39B4616DE6}"/>
              </a:ext>
            </a:extLst>
          </p:cNvPr>
          <p:cNvSpPr/>
          <p:nvPr/>
        </p:nvSpPr>
        <p:spPr>
          <a:xfrm>
            <a:off x="6696872" y="3857736"/>
            <a:ext cx="176946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ctr"/>
            <a:r>
              <a:rPr lang="en-US" sz="14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UAE and Mumbai</a:t>
            </a:r>
          </a:p>
        </p:txBody>
      </p:sp>
      <p:pic>
        <p:nvPicPr>
          <p:cNvPr id="6" name="Picture 5">
            <a:extLst>
              <a:ext uri="{FF2B5EF4-FFF2-40B4-BE49-F238E27FC236}">
                <a16:creationId xmlns:a16="http://schemas.microsoft.com/office/drawing/2014/main" xmlns="" id="{82611D72-555F-42C3-B9B4-501D9DC951B1}"/>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815387" y="3094551"/>
            <a:ext cx="1532430" cy="709876"/>
          </a:xfrm>
          <a:prstGeom prst="rect">
            <a:avLst/>
          </a:prstGeom>
        </p:spPr>
      </p:pic>
      <p:pic>
        <p:nvPicPr>
          <p:cNvPr id="10" name="Picture 2">
            <a:extLst>
              <a:ext uri="{FF2B5EF4-FFF2-40B4-BE49-F238E27FC236}">
                <a16:creationId xmlns:a16="http://schemas.microsoft.com/office/drawing/2014/main" xmlns="" id="{D3BDEF96-228A-4270-8D2B-8AB137240544}"/>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a:stretch/>
        </p:blipFill>
        <p:spPr bwMode="auto">
          <a:xfrm>
            <a:off x="3564779" y="3236841"/>
            <a:ext cx="2050859" cy="360374"/>
          </a:xfrm>
          <a:prstGeom prst="rect">
            <a:avLst/>
          </a:prstGeom>
          <a:noFill/>
          <a:ln w="9525">
            <a:noFill/>
            <a:miter lim="800000"/>
            <a:headEnd/>
            <a:tailEnd/>
          </a:ln>
          <a:effectLst/>
        </p:spPr>
      </p:pic>
      <p:sp>
        <p:nvSpPr>
          <p:cNvPr id="11" name="Rectangle 10">
            <a:extLst>
              <a:ext uri="{FF2B5EF4-FFF2-40B4-BE49-F238E27FC236}">
                <a16:creationId xmlns:a16="http://schemas.microsoft.com/office/drawing/2014/main" xmlns="" id="{8BA0F5C6-DB06-4E17-B978-DDB5ED0AD9FF}"/>
              </a:ext>
            </a:extLst>
          </p:cNvPr>
          <p:cNvSpPr/>
          <p:nvPr/>
        </p:nvSpPr>
        <p:spPr>
          <a:xfrm>
            <a:off x="3980364" y="3804427"/>
            <a:ext cx="120856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ctr"/>
            <a:r>
              <a:rPr lang="en-US" sz="14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Nigeria</a:t>
            </a:r>
          </a:p>
        </p:txBody>
      </p:sp>
    </p:spTree>
    <p:extLst>
      <p:ext uri="{BB962C8B-B14F-4D97-AF65-F5344CB8AC3E}">
        <p14:creationId xmlns:p14="http://schemas.microsoft.com/office/powerpoint/2010/main" xmlns="" val="16992075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78C740B-8DC0-42E7-8DCF-11E51DB9D364}"/>
              </a:ext>
            </a:extLst>
          </p:cNvPr>
          <p:cNvGraphicFramePr>
            <a:graphicFrameLocks noChangeAspect="1"/>
          </p:cNvGraphicFramePr>
          <p:nvPr>
            <p:custDataLst>
              <p:tags r:id="rId2"/>
            </p:custDataLst>
            <p:extLst>
              <p:ext uri="{D42A27DB-BD31-4B8C-83A1-F6EECF244321}">
                <p14:modId xmlns:p14="http://schemas.microsoft.com/office/powerpoint/2010/main" xmlns="" val="1250113960"/>
              </p:ext>
            </p:extLst>
          </p:nvPr>
        </p:nvGraphicFramePr>
        <p:xfrm>
          <a:off x="1588" y="1588"/>
          <a:ext cx="1588" cy="1588"/>
        </p:xfrm>
        <a:graphic>
          <a:graphicData uri="http://schemas.openxmlformats.org/presentationml/2006/ole">
            <p:oleObj spid="_x0000_s95270" name="think-cell Slide" r:id="rId6" imgW="360" imgH="360" progId="">
              <p:embed/>
            </p:oleObj>
          </a:graphicData>
        </a:graphic>
      </p:graphicFrame>
      <p:sp>
        <p:nvSpPr>
          <p:cNvPr id="2" name="Rectangle 1" hidden="1">
            <a:extLst>
              <a:ext uri="{FF2B5EF4-FFF2-40B4-BE49-F238E27FC236}">
                <a16:creationId xmlns:a16="http://schemas.microsoft.com/office/drawing/2014/main" xmlns="" id="{025EEF80-CCFF-4769-AA3C-9A597820AEA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CONTACT DETAILS </a:t>
            </a:r>
          </a:p>
        </p:txBody>
      </p:sp>
      <p:sp>
        <p:nvSpPr>
          <p:cNvPr id="39" name="Rectangle 38">
            <a:extLst>
              <a:ext uri="{FF2B5EF4-FFF2-40B4-BE49-F238E27FC236}">
                <a16:creationId xmlns:a16="http://schemas.microsoft.com/office/drawing/2014/main" xmlns="" id="{BD70AD3F-B06D-4B57-9BBE-A5424DC827F0}"/>
              </a:ext>
            </a:extLst>
          </p:cNvPr>
          <p:cNvSpPr/>
          <p:nvPr/>
        </p:nvSpPr>
        <p:spPr>
          <a:xfrm>
            <a:off x="1980456" y="2459580"/>
            <a:ext cx="3705738"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spcBef>
                <a:spcPts val="300"/>
              </a:spcBef>
            </a:pPr>
            <a:r>
              <a:rPr lang="fr-FR"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U-</a:t>
            </a:r>
            <a:r>
              <a:rPr lang="fr-FR" sz="1600" b="1" dirty="0" err="1">
                <a:solidFill>
                  <a:schemeClr val="accent2"/>
                </a:solidFill>
                <a:latin typeface="Segoe UI" panose="020B0502040204020203" pitchFamily="34" charset="0"/>
                <a:cs typeface="Segoe UI" panose="020B0502040204020203" pitchFamily="34" charset="0"/>
                <a:sym typeface="Segoe UI" panose="020B0502040204020203" pitchFamily="34" charset="0"/>
              </a:rPr>
              <a:t>Sonix</a:t>
            </a:r>
            <a:r>
              <a:rPr lang="fr-FR"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 Inspection Solutions </a:t>
            </a:r>
            <a:r>
              <a:rPr lang="fr-FR" sz="1600" b="1" dirty="0" err="1">
                <a:solidFill>
                  <a:schemeClr val="accent2"/>
                </a:solidFill>
                <a:latin typeface="Segoe UI" panose="020B0502040204020203" pitchFamily="34" charset="0"/>
                <a:cs typeface="Segoe UI" panose="020B0502040204020203" pitchFamily="34" charset="0"/>
                <a:sym typeface="Segoe UI" panose="020B0502040204020203" pitchFamily="34" charset="0"/>
              </a:rPr>
              <a:t>Pvt</a:t>
            </a:r>
            <a:r>
              <a:rPr lang="fr-FR"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 Ltd,</a:t>
            </a:r>
          </a:p>
        </p:txBody>
      </p:sp>
      <p:pic>
        <p:nvPicPr>
          <p:cNvPr id="40" name="Graphic 39" descr="Receiver">
            <a:extLst>
              <a:ext uri="{FF2B5EF4-FFF2-40B4-BE49-F238E27FC236}">
                <a16:creationId xmlns:a16="http://schemas.microsoft.com/office/drawing/2014/main" xmlns="" id="{AFDED44A-A627-415B-94B5-0E586772C27F}"/>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2017032" y="4717279"/>
            <a:ext cx="321388" cy="321388"/>
          </a:xfrm>
          <a:prstGeom prst="rect">
            <a:avLst/>
          </a:prstGeom>
        </p:spPr>
      </p:pic>
      <p:pic>
        <p:nvPicPr>
          <p:cNvPr id="41" name="Graphic 40" descr="Email">
            <a:extLst>
              <a:ext uri="{FF2B5EF4-FFF2-40B4-BE49-F238E27FC236}">
                <a16:creationId xmlns:a16="http://schemas.microsoft.com/office/drawing/2014/main" xmlns="" id="{2BCB7CD1-E9C5-4BB7-8C05-C328D556937A}"/>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1980456" y="5164102"/>
            <a:ext cx="321388" cy="321388"/>
          </a:xfrm>
          <a:prstGeom prst="rect">
            <a:avLst/>
          </a:prstGeom>
        </p:spPr>
      </p:pic>
      <p:sp>
        <p:nvSpPr>
          <p:cNvPr id="42" name="TextBox 41">
            <a:extLst>
              <a:ext uri="{FF2B5EF4-FFF2-40B4-BE49-F238E27FC236}">
                <a16:creationId xmlns:a16="http://schemas.microsoft.com/office/drawing/2014/main" xmlns="" id="{E54F102A-4FEB-4E9C-B874-70ACFF966FFC}"/>
              </a:ext>
            </a:extLst>
          </p:cNvPr>
          <p:cNvSpPr txBox="1"/>
          <p:nvPr/>
        </p:nvSpPr>
        <p:spPr>
          <a:xfrm>
            <a:off x="1980454" y="2038144"/>
            <a:ext cx="3705738" cy="276999"/>
          </a:xfrm>
          <a:prstGeom prst="rect">
            <a:avLst/>
          </a:prstGeom>
          <a:noFill/>
          <a:ln>
            <a:noFill/>
          </a:ln>
        </p:spPr>
        <p:txBody>
          <a:bodyPr wrap="square" lIns="0" tIns="0" rIns="0" bIns="0" rtlCol="0">
            <a:spAutoFit/>
          </a:bodyPr>
          <a:lstStyle/>
          <a:p>
            <a:r>
              <a:rPr lang="en-US" b="1" dirty="0">
                <a:solidFill>
                  <a:schemeClr val="accent2"/>
                </a:solidFill>
                <a:latin typeface="Segoe UI" panose="020B0502040204020203" pitchFamily="34" charset="0"/>
                <a:cs typeface="Segoe UI" panose="020B0502040204020203" pitchFamily="34" charset="0"/>
                <a:sym typeface="Segoe UI" panose="020B0502040204020203" pitchFamily="34" charset="0"/>
              </a:rPr>
              <a:t>Head office</a:t>
            </a:r>
          </a:p>
        </p:txBody>
      </p:sp>
      <p:sp>
        <p:nvSpPr>
          <p:cNvPr id="43" name="Rectangle 42">
            <a:extLst>
              <a:ext uri="{FF2B5EF4-FFF2-40B4-BE49-F238E27FC236}">
                <a16:creationId xmlns:a16="http://schemas.microsoft.com/office/drawing/2014/main" xmlns="" id="{522B6833-F866-4FC6-A34F-00C6087C4B64}"/>
              </a:ext>
            </a:extLst>
          </p:cNvPr>
          <p:cNvSpPr/>
          <p:nvPr/>
        </p:nvSpPr>
        <p:spPr>
          <a:xfrm>
            <a:off x="2387833" y="2818685"/>
            <a:ext cx="3310190" cy="3046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spcBef>
                <a:spcPts val="600"/>
              </a:spcBef>
              <a:spcAft>
                <a:spcPts val="600"/>
              </a:spcAft>
            </a:pPr>
            <a:r>
              <a:rPr lang="fr-FR" sz="16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U-sonix Inspection solution </a:t>
            </a:r>
            <a:r>
              <a:rPr lang="fr-FR" sz="1600"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Pvt</a:t>
            </a:r>
            <a:r>
              <a:rPr lang="fr-FR" sz="16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Ltd</a:t>
            </a:r>
          </a:p>
          <a:p>
            <a:pPr>
              <a:spcBef>
                <a:spcPts val="600"/>
              </a:spcBef>
              <a:spcAft>
                <a:spcPts val="600"/>
              </a:spcAft>
            </a:pPr>
            <a:r>
              <a:rPr lang="fr-FR" sz="16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2A/2 </a:t>
            </a:r>
            <a:r>
              <a:rPr lang="fr-FR" sz="1600"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Annai</a:t>
            </a:r>
            <a:r>
              <a:rPr lang="fr-FR" sz="16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fr-FR" sz="1600"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complex</a:t>
            </a:r>
            <a:r>
              <a:rPr lang="fr-FR" sz="16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Rajendra </a:t>
            </a:r>
            <a:r>
              <a:rPr lang="fr-FR" sz="1600"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Nagar</a:t>
            </a:r>
            <a:endParaRPr lang="fr-FR" sz="1600" dirty="0" smtClean="0">
              <a:solidFill>
                <a:schemeClr val="tx1"/>
              </a:solidFill>
              <a:latin typeface="Segoe UI" panose="020B0502040204020203" pitchFamily="34" charset="0"/>
              <a:cs typeface="Segoe UI" panose="020B0502040204020203" pitchFamily="34" charset="0"/>
              <a:sym typeface="Segoe UI" panose="020B0502040204020203" pitchFamily="34" charset="0"/>
            </a:endParaRPr>
          </a:p>
          <a:p>
            <a:pPr>
              <a:spcBef>
                <a:spcPts val="600"/>
              </a:spcBef>
              <a:spcAft>
                <a:spcPts val="600"/>
              </a:spcAft>
            </a:pPr>
            <a:r>
              <a:rPr lang="fr-FR" sz="16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Club Road, East Tambaram.</a:t>
            </a:r>
          </a:p>
          <a:p>
            <a:pPr>
              <a:spcBef>
                <a:spcPts val="600"/>
              </a:spcBef>
              <a:spcAft>
                <a:spcPts val="600"/>
              </a:spcAft>
            </a:pPr>
            <a:r>
              <a:rPr lang="fr-FR" sz="1600"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Behind</a:t>
            </a:r>
            <a:r>
              <a:rPr lang="fr-FR" sz="16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fr-FR" sz="1600"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Sankara</a:t>
            </a:r>
            <a:r>
              <a:rPr lang="fr-FR" sz="16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fr-FR" sz="1600"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Vidhyalaya</a:t>
            </a:r>
            <a:r>
              <a:rPr lang="fr-FR" sz="16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fr-FR" sz="1600" dirty="0" err="1" smtClean="0">
                <a:solidFill>
                  <a:schemeClr val="tx1"/>
                </a:solidFill>
                <a:latin typeface="Segoe UI" panose="020B0502040204020203" pitchFamily="34" charset="0"/>
                <a:cs typeface="Segoe UI" panose="020B0502040204020203" pitchFamily="34" charset="0"/>
                <a:sym typeface="Segoe UI" panose="020B0502040204020203" pitchFamily="34" charset="0"/>
              </a:rPr>
              <a:t>School</a:t>
            </a:r>
            <a:endParaRPr lang="fr-FR" sz="1600" dirty="0" smtClean="0">
              <a:solidFill>
                <a:schemeClr val="tx1"/>
              </a:solidFill>
              <a:latin typeface="Segoe UI" panose="020B0502040204020203" pitchFamily="34" charset="0"/>
              <a:cs typeface="Segoe UI" panose="020B0502040204020203" pitchFamily="34" charset="0"/>
              <a:sym typeface="Segoe UI" panose="020B0502040204020203" pitchFamily="34" charset="0"/>
            </a:endParaRPr>
          </a:p>
          <a:p>
            <a:pPr>
              <a:spcBef>
                <a:spcPts val="600"/>
              </a:spcBef>
              <a:spcAft>
                <a:spcPts val="600"/>
              </a:spcAft>
            </a:pPr>
            <a:r>
              <a:rPr lang="en-US" sz="16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Chennai </a:t>
            </a: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en-US" sz="16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600059</a:t>
            </a:r>
            <a:endPar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p>
            <a:pPr>
              <a:spcBef>
                <a:spcPts val="600"/>
              </a:spcBef>
              <a:spcAft>
                <a:spcPts val="600"/>
              </a:spcAft>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+91 98407 </a:t>
            </a:r>
            <a:r>
              <a:rPr lang="en-US" sz="16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86687, 6383992501</a:t>
            </a:r>
            <a:endPar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p>
            <a:pPr>
              <a:spcBef>
                <a:spcPts val="600"/>
              </a:spcBef>
              <a:spcAft>
                <a:spcPts val="600"/>
              </a:spcAft>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admin@u-sonix.com</a:t>
            </a:r>
          </a:p>
          <a:p>
            <a:pPr>
              <a:spcBef>
                <a:spcPts val="600"/>
              </a:spcBef>
              <a:spcAft>
                <a:spcPts val="600"/>
              </a:spcAft>
            </a:pPr>
            <a:r>
              <a:rPr lang="en-US" sz="1600" u="sng" dirty="0">
                <a:solidFill>
                  <a:schemeClr val="accent2"/>
                </a:solidFill>
                <a:latin typeface="Segoe UI" panose="020B0502040204020203" pitchFamily="34" charset="0"/>
                <a:cs typeface="Segoe UI" panose="020B0502040204020203" pitchFamily="34" charset="0"/>
                <a:sym typeface="Segoe UI" panose="020B0502040204020203" pitchFamily="34" charset="0"/>
              </a:rPr>
              <a:t>www.u-sonix.com </a:t>
            </a:r>
          </a:p>
        </p:txBody>
      </p:sp>
      <p:pic>
        <p:nvPicPr>
          <p:cNvPr id="44" name="Graphic 43">
            <a:extLst>
              <a:ext uri="{FF2B5EF4-FFF2-40B4-BE49-F238E27FC236}">
                <a16:creationId xmlns:a16="http://schemas.microsoft.com/office/drawing/2014/main" xmlns="" id="{BA340049-0EFF-44F0-82BC-AAA37DC102B5}"/>
              </a:ext>
            </a:extLst>
          </p:cNvPr>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2007888" y="5596136"/>
            <a:ext cx="321388" cy="321388"/>
          </a:xfrm>
          <a:prstGeom prst="rect">
            <a:avLst/>
          </a:prstGeom>
        </p:spPr>
      </p:pic>
      <p:cxnSp>
        <p:nvCxnSpPr>
          <p:cNvPr id="45" name="Straight Connector 44">
            <a:extLst>
              <a:ext uri="{FF2B5EF4-FFF2-40B4-BE49-F238E27FC236}">
                <a16:creationId xmlns:a16="http://schemas.microsoft.com/office/drawing/2014/main" xmlns="" id="{57BF4362-DC10-4017-8AF2-9CADB4D31B33}"/>
              </a:ext>
            </a:extLst>
          </p:cNvPr>
          <p:cNvCxnSpPr>
            <a:cxnSpLocks/>
          </p:cNvCxnSpPr>
          <p:nvPr/>
        </p:nvCxnSpPr>
        <p:spPr>
          <a:xfrm>
            <a:off x="1980455" y="2353243"/>
            <a:ext cx="370573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Graphic 7" descr="Marker">
            <a:extLst>
              <a:ext uri="{FF2B5EF4-FFF2-40B4-BE49-F238E27FC236}">
                <a16:creationId xmlns:a16="http://schemas.microsoft.com/office/drawing/2014/main" xmlns="" id="{D8BB4CB1-A6B5-4750-88D3-79B674383694}"/>
              </a:ext>
            </a:extLst>
          </p:cNvPr>
          <p:cNvSpPr/>
          <p:nvPr/>
        </p:nvSpPr>
        <p:spPr>
          <a:xfrm>
            <a:off x="2049991" y="2818685"/>
            <a:ext cx="182318" cy="292554"/>
          </a:xfrm>
          <a:custGeom>
            <a:avLst/>
            <a:gdLst>
              <a:gd name="connsiteX0" fmla="*/ 72585 w 143955"/>
              <a:gd name="connsiteY0" fmla="*/ 102945 h 230997"/>
              <a:gd name="connsiteX1" fmla="*/ 42455 w 143955"/>
              <a:gd name="connsiteY1" fmla="*/ 72814 h 230997"/>
              <a:gd name="connsiteX2" fmla="*/ 72585 w 143955"/>
              <a:gd name="connsiteY2" fmla="*/ 42684 h 230997"/>
              <a:gd name="connsiteX3" fmla="*/ 102715 w 143955"/>
              <a:gd name="connsiteY3" fmla="*/ 72814 h 230997"/>
              <a:gd name="connsiteX4" fmla="*/ 72585 w 143955"/>
              <a:gd name="connsiteY4" fmla="*/ 102945 h 230997"/>
              <a:gd name="connsiteX5" fmla="*/ 72585 w 143955"/>
              <a:gd name="connsiteY5" fmla="*/ 2511 h 230997"/>
              <a:gd name="connsiteX6" fmla="*/ 14668 w 143955"/>
              <a:gd name="connsiteY6" fmla="*/ 33311 h 230997"/>
              <a:gd name="connsiteX7" fmla="*/ 7303 w 143955"/>
              <a:gd name="connsiteY7" fmla="*/ 98592 h 230997"/>
              <a:gd name="connsiteX8" fmla="*/ 39107 w 143955"/>
              <a:gd name="connsiteY8" fmla="*/ 168896 h 230997"/>
              <a:gd name="connsiteX9" fmla="*/ 66559 w 143955"/>
              <a:gd name="connsiteY9" fmla="*/ 226478 h 230997"/>
              <a:gd name="connsiteX10" fmla="*/ 72585 w 143955"/>
              <a:gd name="connsiteY10" fmla="*/ 230161 h 230997"/>
              <a:gd name="connsiteX11" fmla="*/ 78611 w 143955"/>
              <a:gd name="connsiteY11" fmla="*/ 226478 h 230997"/>
              <a:gd name="connsiteX12" fmla="*/ 106063 w 143955"/>
              <a:gd name="connsiteY12" fmla="*/ 168896 h 230997"/>
              <a:gd name="connsiteX13" fmla="*/ 137867 w 143955"/>
              <a:gd name="connsiteY13" fmla="*/ 98592 h 230997"/>
              <a:gd name="connsiteX14" fmla="*/ 130502 w 143955"/>
              <a:gd name="connsiteY14" fmla="*/ 33311 h 230997"/>
              <a:gd name="connsiteX15" fmla="*/ 72585 w 143955"/>
              <a:gd name="connsiteY15" fmla="*/ 2511 h 2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955" h="230997">
                <a:moveTo>
                  <a:pt x="72585" y="102945"/>
                </a:moveTo>
                <a:cubicBezTo>
                  <a:pt x="55846" y="102945"/>
                  <a:pt x="42455" y="89553"/>
                  <a:pt x="42455" y="72814"/>
                </a:cubicBezTo>
                <a:cubicBezTo>
                  <a:pt x="42455" y="56076"/>
                  <a:pt x="55846" y="42684"/>
                  <a:pt x="72585" y="42684"/>
                </a:cubicBezTo>
                <a:cubicBezTo>
                  <a:pt x="89324" y="42684"/>
                  <a:pt x="102715" y="56076"/>
                  <a:pt x="102715" y="72814"/>
                </a:cubicBezTo>
                <a:cubicBezTo>
                  <a:pt x="102715" y="89553"/>
                  <a:pt x="89324" y="102945"/>
                  <a:pt x="72585" y="102945"/>
                </a:cubicBezTo>
                <a:close/>
                <a:moveTo>
                  <a:pt x="72585" y="2511"/>
                </a:moveTo>
                <a:cubicBezTo>
                  <a:pt x="49485" y="2511"/>
                  <a:pt x="27725" y="13893"/>
                  <a:pt x="14668" y="33311"/>
                </a:cubicBezTo>
                <a:cubicBezTo>
                  <a:pt x="1612" y="52393"/>
                  <a:pt x="-1066" y="76832"/>
                  <a:pt x="7303" y="98592"/>
                </a:cubicBezTo>
                <a:lnTo>
                  <a:pt x="39107" y="168896"/>
                </a:lnTo>
                <a:lnTo>
                  <a:pt x="66559" y="226478"/>
                </a:lnTo>
                <a:cubicBezTo>
                  <a:pt x="67564" y="228822"/>
                  <a:pt x="69907" y="230161"/>
                  <a:pt x="72585" y="230161"/>
                </a:cubicBezTo>
                <a:cubicBezTo>
                  <a:pt x="75263" y="230161"/>
                  <a:pt x="77607" y="228822"/>
                  <a:pt x="78611" y="226478"/>
                </a:cubicBezTo>
                <a:lnTo>
                  <a:pt x="106063" y="168896"/>
                </a:lnTo>
                <a:lnTo>
                  <a:pt x="137867" y="98592"/>
                </a:lnTo>
                <a:cubicBezTo>
                  <a:pt x="146237" y="76832"/>
                  <a:pt x="143558" y="52393"/>
                  <a:pt x="130502" y="33311"/>
                </a:cubicBezTo>
                <a:cubicBezTo>
                  <a:pt x="117446" y="13893"/>
                  <a:pt x="95685" y="2511"/>
                  <a:pt x="72585" y="2511"/>
                </a:cubicBezTo>
                <a:close/>
              </a:path>
            </a:pathLst>
          </a:custGeom>
          <a:solidFill>
            <a:schemeClr val="accent2"/>
          </a:solidFill>
          <a:ln w="9525" cap="flat">
            <a:noFill/>
            <a:prstDash val="solid"/>
            <a:miter/>
          </a:ln>
        </p:spPr>
        <p:txBody>
          <a:bodyPr rtlCol="0" anchor="ctr"/>
          <a:lstStyle/>
          <a:p>
            <a:endParaRPr lang="en-US"/>
          </a:p>
        </p:txBody>
      </p:sp>
      <p:sp>
        <p:nvSpPr>
          <p:cNvPr id="31" name="Rectangle 30">
            <a:extLst>
              <a:ext uri="{FF2B5EF4-FFF2-40B4-BE49-F238E27FC236}">
                <a16:creationId xmlns:a16="http://schemas.microsoft.com/office/drawing/2014/main" xmlns="" id="{6A2DDA4A-2DE6-4467-AEDB-877FBCEB4A10}"/>
              </a:ext>
            </a:extLst>
          </p:cNvPr>
          <p:cNvSpPr/>
          <p:nvPr/>
        </p:nvSpPr>
        <p:spPr>
          <a:xfrm>
            <a:off x="6505808" y="2459580"/>
            <a:ext cx="3705738"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spcBef>
                <a:spcPts val="300"/>
              </a:spcBef>
            </a:pPr>
            <a:r>
              <a:rPr lang="fr-FR"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U-</a:t>
            </a:r>
            <a:r>
              <a:rPr lang="fr-FR" sz="1600" b="1" dirty="0" err="1">
                <a:solidFill>
                  <a:schemeClr val="accent2"/>
                </a:solidFill>
                <a:latin typeface="Segoe UI" panose="020B0502040204020203" pitchFamily="34" charset="0"/>
                <a:cs typeface="Segoe UI" panose="020B0502040204020203" pitchFamily="34" charset="0"/>
                <a:sym typeface="Segoe UI" panose="020B0502040204020203" pitchFamily="34" charset="0"/>
              </a:rPr>
              <a:t>Sonix</a:t>
            </a:r>
            <a:r>
              <a:rPr lang="fr-FR" sz="1600" b="1" dirty="0">
                <a:solidFill>
                  <a:schemeClr val="accent2"/>
                </a:solidFill>
                <a:latin typeface="Segoe UI" panose="020B0502040204020203" pitchFamily="34" charset="0"/>
                <a:cs typeface="Segoe UI" panose="020B0502040204020203" pitchFamily="34" charset="0"/>
                <a:sym typeface="Segoe UI" panose="020B0502040204020203" pitchFamily="34" charset="0"/>
              </a:rPr>
              <a:t> International FZ-LLC,</a:t>
            </a:r>
          </a:p>
        </p:txBody>
      </p:sp>
      <p:sp>
        <p:nvSpPr>
          <p:cNvPr id="32" name="Rectangle 31">
            <a:extLst>
              <a:ext uri="{FF2B5EF4-FFF2-40B4-BE49-F238E27FC236}">
                <a16:creationId xmlns:a16="http://schemas.microsoft.com/office/drawing/2014/main" xmlns="" id="{D9DC1CE6-068F-41A9-9751-FA5A943D7651}"/>
              </a:ext>
            </a:extLst>
          </p:cNvPr>
          <p:cNvSpPr/>
          <p:nvPr/>
        </p:nvSpPr>
        <p:spPr>
          <a:xfrm>
            <a:off x="6901356" y="2818685"/>
            <a:ext cx="3310190" cy="2646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spcBef>
                <a:spcPts val="600"/>
              </a:spcBef>
              <a:spcAft>
                <a:spcPts val="600"/>
              </a:spcAft>
            </a:pPr>
            <a:r>
              <a:rPr lang="fr-FR" sz="1600" dirty="0">
                <a:solidFill>
                  <a:schemeClr val="tx1"/>
                </a:solidFill>
                <a:latin typeface="Segoe UI" panose="020B0502040204020203" pitchFamily="34" charset="0"/>
                <a:cs typeface="Segoe UI" panose="020B0502040204020203" pitchFamily="34" charset="0"/>
                <a:sym typeface="Segoe UI" panose="020B0502040204020203" pitchFamily="34" charset="0"/>
              </a:rPr>
              <a:t>T1-9F-1C, AC01, </a:t>
            </a:r>
          </a:p>
          <a:p>
            <a:pPr>
              <a:spcBef>
                <a:spcPts val="600"/>
              </a:spcBef>
              <a:spcAft>
                <a:spcPts val="600"/>
              </a:spcAft>
            </a:pPr>
            <a:r>
              <a:rPr lang="fr-FR" sz="1600" dirty="0">
                <a:solidFill>
                  <a:schemeClr val="tx1"/>
                </a:solidFill>
                <a:latin typeface="Segoe UI" panose="020B0502040204020203" pitchFamily="34" charset="0"/>
                <a:cs typeface="Segoe UI" panose="020B0502040204020203" pitchFamily="34" charset="0"/>
                <a:sym typeface="Segoe UI" panose="020B0502040204020203" pitchFamily="34" charset="0"/>
              </a:rPr>
              <a:t>Al </a:t>
            </a:r>
            <a:r>
              <a:rPr lang="fr-FR" sz="1600" dirty="0" err="1">
                <a:solidFill>
                  <a:schemeClr val="tx1"/>
                </a:solidFill>
                <a:latin typeface="Segoe UI" panose="020B0502040204020203" pitchFamily="34" charset="0"/>
                <a:cs typeface="Segoe UI" panose="020B0502040204020203" pitchFamily="34" charset="0"/>
                <a:sym typeface="Segoe UI" panose="020B0502040204020203" pitchFamily="34" charset="0"/>
              </a:rPr>
              <a:t>Hamara</a:t>
            </a:r>
            <a:r>
              <a:rPr lang="fr-FR" sz="1600" dirty="0">
                <a:solidFill>
                  <a:schemeClr val="tx1"/>
                </a:solidFill>
                <a:latin typeface="Segoe UI" panose="020B0502040204020203" pitchFamily="34" charset="0"/>
                <a:cs typeface="Segoe UI" panose="020B0502040204020203" pitchFamily="34" charset="0"/>
                <a:sym typeface="Segoe UI" panose="020B0502040204020203" pitchFamily="34" charset="0"/>
              </a:rPr>
              <a:t> </a:t>
            </a:r>
            <a:r>
              <a:rPr lang="fr-FR" sz="1600" dirty="0" err="1">
                <a:solidFill>
                  <a:schemeClr val="tx1"/>
                </a:solidFill>
                <a:latin typeface="Segoe UI" panose="020B0502040204020203" pitchFamily="34" charset="0"/>
                <a:cs typeface="Segoe UI" panose="020B0502040204020203" pitchFamily="34" charset="0"/>
                <a:sym typeface="Segoe UI" panose="020B0502040204020203" pitchFamily="34" charset="0"/>
              </a:rPr>
              <a:t>Industrial</a:t>
            </a:r>
            <a:r>
              <a:rPr lang="fr-FR" sz="1600" dirty="0">
                <a:solidFill>
                  <a:schemeClr val="tx1"/>
                </a:solidFill>
                <a:latin typeface="Segoe UI" panose="020B0502040204020203" pitchFamily="34" charset="0"/>
                <a:cs typeface="Segoe UI" panose="020B0502040204020203" pitchFamily="34" charset="0"/>
                <a:sym typeface="Segoe UI" panose="020B0502040204020203" pitchFamily="34" charset="0"/>
              </a:rPr>
              <a:t> Zone-FZ , </a:t>
            </a:r>
          </a:p>
          <a:p>
            <a:pPr>
              <a:spcBef>
                <a:spcPts val="600"/>
              </a:spcBef>
              <a:spcAft>
                <a:spcPts val="600"/>
              </a:spcAft>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Ras al-Khaimah,</a:t>
            </a:r>
          </a:p>
          <a:p>
            <a:pPr>
              <a:spcBef>
                <a:spcPts val="600"/>
              </a:spcBef>
              <a:spcAft>
                <a:spcPts val="600"/>
              </a:spcAft>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United Arab Emirates.</a:t>
            </a:r>
          </a:p>
          <a:p>
            <a:pPr>
              <a:spcBef>
                <a:spcPts val="600"/>
              </a:spcBef>
              <a:spcAft>
                <a:spcPts val="600"/>
              </a:spcAft>
            </a:pPr>
            <a:r>
              <a:rPr lang="en-US" sz="1600" dirty="0" smtClean="0">
                <a:solidFill>
                  <a:schemeClr val="tx1"/>
                </a:solidFill>
                <a:latin typeface="Segoe UI" panose="020B0502040204020203" pitchFamily="34" charset="0"/>
                <a:cs typeface="Segoe UI" panose="020B0502040204020203" pitchFamily="34" charset="0"/>
                <a:sym typeface="Segoe UI" panose="020B0502040204020203" pitchFamily="34" charset="0"/>
              </a:rPr>
              <a:t>+</a:t>
            </a: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91 </a:t>
            </a:r>
            <a:r>
              <a:rPr lang="en-US" sz="1600">
                <a:solidFill>
                  <a:schemeClr val="tx1"/>
                </a:solidFill>
                <a:latin typeface="Segoe UI" panose="020B0502040204020203" pitchFamily="34" charset="0"/>
                <a:cs typeface="Segoe UI" panose="020B0502040204020203" pitchFamily="34" charset="0"/>
                <a:sym typeface="Segoe UI" panose="020B0502040204020203" pitchFamily="34" charset="0"/>
              </a:rPr>
              <a:t>98407 </a:t>
            </a:r>
            <a:r>
              <a:rPr lang="en-US" sz="1600" smtClean="0">
                <a:solidFill>
                  <a:schemeClr val="tx1"/>
                </a:solidFill>
                <a:latin typeface="Segoe UI" panose="020B0502040204020203" pitchFamily="34" charset="0"/>
                <a:cs typeface="Segoe UI" panose="020B0502040204020203" pitchFamily="34" charset="0"/>
                <a:sym typeface="Segoe UI" panose="020B0502040204020203" pitchFamily="34" charset="0"/>
              </a:rPr>
              <a:t>86687 , 6383992501</a:t>
            </a:r>
            <a:endPar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endParaRPr>
          </a:p>
          <a:p>
            <a:pPr>
              <a:spcBef>
                <a:spcPts val="600"/>
              </a:spcBef>
              <a:spcAft>
                <a:spcPts val="600"/>
              </a:spcAft>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Operations@u-sonix.com</a:t>
            </a:r>
          </a:p>
          <a:p>
            <a:pPr>
              <a:spcBef>
                <a:spcPts val="600"/>
              </a:spcBef>
              <a:spcAft>
                <a:spcPts val="600"/>
              </a:spcAft>
            </a:pPr>
            <a:r>
              <a:rPr lang="en-US" sz="1600" u="sng" dirty="0">
                <a:solidFill>
                  <a:schemeClr val="accent2"/>
                </a:solidFill>
                <a:latin typeface="Segoe UI" panose="020B0502040204020203" pitchFamily="34" charset="0"/>
                <a:cs typeface="Segoe UI" panose="020B0502040204020203" pitchFamily="34" charset="0"/>
                <a:sym typeface="Segoe UI" panose="020B0502040204020203" pitchFamily="34" charset="0"/>
              </a:rPr>
              <a:t>www.u-sonix.com</a:t>
            </a:r>
          </a:p>
        </p:txBody>
      </p:sp>
      <p:sp>
        <p:nvSpPr>
          <p:cNvPr id="33" name="TextBox 32">
            <a:extLst>
              <a:ext uri="{FF2B5EF4-FFF2-40B4-BE49-F238E27FC236}">
                <a16:creationId xmlns:a16="http://schemas.microsoft.com/office/drawing/2014/main" xmlns="" id="{EB7A57F0-0EA0-45D1-A0DF-3A75D69A74D5}"/>
              </a:ext>
            </a:extLst>
          </p:cNvPr>
          <p:cNvSpPr txBox="1"/>
          <p:nvPr/>
        </p:nvSpPr>
        <p:spPr>
          <a:xfrm>
            <a:off x="6505807" y="2038144"/>
            <a:ext cx="3705738" cy="276999"/>
          </a:xfrm>
          <a:prstGeom prst="rect">
            <a:avLst/>
          </a:prstGeom>
          <a:noFill/>
          <a:ln>
            <a:noFill/>
          </a:ln>
        </p:spPr>
        <p:txBody>
          <a:bodyPr wrap="square" lIns="0" tIns="0" rIns="0" bIns="0" rtlCol="0">
            <a:spAutoFit/>
          </a:bodyPr>
          <a:lstStyle/>
          <a:p>
            <a:r>
              <a:rPr lang="en-US" b="1" dirty="0">
                <a:solidFill>
                  <a:schemeClr val="accent2"/>
                </a:solidFill>
                <a:latin typeface="Segoe UI" panose="020B0502040204020203" pitchFamily="34" charset="0"/>
                <a:cs typeface="Segoe UI" panose="020B0502040204020203" pitchFamily="34" charset="0"/>
                <a:sym typeface="Segoe UI" panose="020B0502040204020203" pitchFamily="34" charset="0"/>
              </a:rPr>
              <a:t>Branch office</a:t>
            </a:r>
          </a:p>
        </p:txBody>
      </p:sp>
      <p:cxnSp>
        <p:nvCxnSpPr>
          <p:cNvPr id="34" name="Straight Connector 33">
            <a:extLst>
              <a:ext uri="{FF2B5EF4-FFF2-40B4-BE49-F238E27FC236}">
                <a16:creationId xmlns:a16="http://schemas.microsoft.com/office/drawing/2014/main" xmlns="" id="{4A1827F3-CC7C-45AA-90E4-FC818BDB75EF}"/>
              </a:ext>
            </a:extLst>
          </p:cNvPr>
          <p:cNvCxnSpPr>
            <a:cxnSpLocks/>
          </p:cNvCxnSpPr>
          <p:nvPr/>
        </p:nvCxnSpPr>
        <p:spPr>
          <a:xfrm>
            <a:off x="6505808" y="2353243"/>
            <a:ext cx="370573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5" name="Graphic 34" descr="Receiver">
            <a:extLst>
              <a:ext uri="{FF2B5EF4-FFF2-40B4-BE49-F238E27FC236}">
                <a16:creationId xmlns:a16="http://schemas.microsoft.com/office/drawing/2014/main" xmlns="" id="{2EDB8179-BBB8-4C3C-B552-03F6F413B662}"/>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6502529" y="4333231"/>
            <a:ext cx="321388" cy="321388"/>
          </a:xfrm>
          <a:prstGeom prst="rect">
            <a:avLst/>
          </a:prstGeom>
        </p:spPr>
      </p:pic>
      <p:pic>
        <p:nvPicPr>
          <p:cNvPr id="36" name="Graphic 35" descr="Email">
            <a:extLst>
              <a:ext uri="{FF2B5EF4-FFF2-40B4-BE49-F238E27FC236}">
                <a16:creationId xmlns:a16="http://schemas.microsoft.com/office/drawing/2014/main" xmlns="" id="{FBEDC5F5-1FA3-4848-BA17-7F097FE2D57B}"/>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6502529" y="4752622"/>
            <a:ext cx="321388" cy="321388"/>
          </a:xfrm>
          <a:prstGeom prst="rect">
            <a:avLst/>
          </a:prstGeom>
        </p:spPr>
      </p:pic>
      <p:pic>
        <p:nvPicPr>
          <p:cNvPr id="37" name="Graphic 36">
            <a:extLst>
              <a:ext uri="{FF2B5EF4-FFF2-40B4-BE49-F238E27FC236}">
                <a16:creationId xmlns:a16="http://schemas.microsoft.com/office/drawing/2014/main" xmlns="" id="{CF8B9603-114C-4040-8C1C-AED3523C6C69}"/>
              </a:ext>
            </a:extLst>
          </p:cNvPr>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6502529" y="5175512"/>
            <a:ext cx="321388" cy="321388"/>
          </a:xfrm>
          <a:prstGeom prst="rect">
            <a:avLst/>
          </a:prstGeom>
        </p:spPr>
      </p:pic>
      <p:sp>
        <p:nvSpPr>
          <p:cNvPr id="38" name="Graphic 7" descr="Marker">
            <a:extLst>
              <a:ext uri="{FF2B5EF4-FFF2-40B4-BE49-F238E27FC236}">
                <a16:creationId xmlns:a16="http://schemas.microsoft.com/office/drawing/2014/main" xmlns="" id="{C9D42789-02D1-46E6-8C30-FC7318B4F1D6}"/>
              </a:ext>
            </a:extLst>
          </p:cNvPr>
          <p:cNvSpPr/>
          <p:nvPr/>
        </p:nvSpPr>
        <p:spPr>
          <a:xfrm>
            <a:off x="6572064" y="2818685"/>
            <a:ext cx="182318" cy="292554"/>
          </a:xfrm>
          <a:custGeom>
            <a:avLst/>
            <a:gdLst>
              <a:gd name="connsiteX0" fmla="*/ 72585 w 143955"/>
              <a:gd name="connsiteY0" fmla="*/ 102945 h 230997"/>
              <a:gd name="connsiteX1" fmla="*/ 42455 w 143955"/>
              <a:gd name="connsiteY1" fmla="*/ 72814 h 230997"/>
              <a:gd name="connsiteX2" fmla="*/ 72585 w 143955"/>
              <a:gd name="connsiteY2" fmla="*/ 42684 h 230997"/>
              <a:gd name="connsiteX3" fmla="*/ 102715 w 143955"/>
              <a:gd name="connsiteY3" fmla="*/ 72814 h 230997"/>
              <a:gd name="connsiteX4" fmla="*/ 72585 w 143955"/>
              <a:gd name="connsiteY4" fmla="*/ 102945 h 230997"/>
              <a:gd name="connsiteX5" fmla="*/ 72585 w 143955"/>
              <a:gd name="connsiteY5" fmla="*/ 2511 h 230997"/>
              <a:gd name="connsiteX6" fmla="*/ 14668 w 143955"/>
              <a:gd name="connsiteY6" fmla="*/ 33311 h 230997"/>
              <a:gd name="connsiteX7" fmla="*/ 7303 w 143955"/>
              <a:gd name="connsiteY7" fmla="*/ 98592 h 230997"/>
              <a:gd name="connsiteX8" fmla="*/ 39107 w 143955"/>
              <a:gd name="connsiteY8" fmla="*/ 168896 h 230997"/>
              <a:gd name="connsiteX9" fmla="*/ 66559 w 143955"/>
              <a:gd name="connsiteY9" fmla="*/ 226478 h 230997"/>
              <a:gd name="connsiteX10" fmla="*/ 72585 w 143955"/>
              <a:gd name="connsiteY10" fmla="*/ 230161 h 230997"/>
              <a:gd name="connsiteX11" fmla="*/ 78611 w 143955"/>
              <a:gd name="connsiteY11" fmla="*/ 226478 h 230997"/>
              <a:gd name="connsiteX12" fmla="*/ 106063 w 143955"/>
              <a:gd name="connsiteY12" fmla="*/ 168896 h 230997"/>
              <a:gd name="connsiteX13" fmla="*/ 137867 w 143955"/>
              <a:gd name="connsiteY13" fmla="*/ 98592 h 230997"/>
              <a:gd name="connsiteX14" fmla="*/ 130502 w 143955"/>
              <a:gd name="connsiteY14" fmla="*/ 33311 h 230997"/>
              <a:gd name="connsiteX15" fmla="*/ 72585 w 143955"/>
              <a:gd name="connsiteY15" fmla="*/ 2511 h 2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955" h="230997">
                <a:moveTo>
                  <a:pt x="72585" y="102945"/>
                </a:moveTo>
                <a:cubicBezTo>
                  <a:pt x="55846" y="102945"/>
                  <a:pt x="42455" y="89553"/>
                  <a:pt x="42455" y="72814"/>
                </a:cubicBezTo>
                <a:cubicBezTo>
                  <a:pt x="42455" y="56076"/>
                  <a:pt x="55846" y="42684"/>
                  <a:pt x="72585" y="42684"/>
                </a:cubicBezTo>
                <a:cubicBezTo>
                  <a:pt x="89324" y="42684"/>
                  <a:pt x="102715" y="56076"/>
                  <a:pt x="102715" y="72814"/>
                </a:cubicBezTo>
                <a:cubicBezTo>
                  <a:pt x="102715" y="89553"/>
                  <a:pt x="89324" y="102945"/>
                  <a:pt x="72585" y="102945"/>
                </a:cubicBezTo>
                <a:close/>
                <a:moveTo>
                  <a:pt x="72585" y="2511"/>
                </a:moveTo>
                <a:cubicBezTo>
                  <a:pt x="49485" y="2511"/>
                  <a:pt x="27725" y="13893"/>
                  <a:pt x="14668" y="33311"/>
                </a:cubicBezTo>
                <a:cubicBezTo>
                  <a:pt x="1612" y="52393"/>
                  <a:pt x="-1066" y="76832"/>
                  <a:pt x="7303" y="98592"/>
                </a:cubicBezTo>
                <a:lnTo>
                  <a:pt x="39107" y="168896"/>
                </a:lnTo>
                <a:lnTo>
                  <a:pt x="66559" y="226478"/>
                </a:lnTo>
                <a:cubicBezTo>
                  <a:pt x="67564" y="228822"/>
                  <a:pt x="69907" y="230161"/>
                  <a:pt x="72585" y="230161"/>
                </a:cubicBezTo>
                <a:cubicBezTo>
                  <a:pt x="75263" y="230161"/>
                  <a:pt x="77607" y="228822"/>
                  <a:pt x="78611" y="226478"/>
                </a:cubicBezTo>
                <a:lnTo>
                  <a:pt x="106063" y="168896"/>
                </a:lnTo>
                <a:lnTo>
                  <a:pt x="137867" y="98592"/>
                </a:lnTo>
                <a:cubicBezTo>
                  <a:pt x="146237" y="76832"/>
                  <a:pt x="143558" y="52393"/>
                  <a:pt x="130502" y="33311"/>
                </a:cubicBezTo>
                <a:cubicBezTo>
                  <a:pt x="117446" y="13893"/>
                  <a:pt x="95685" y="2511"/>
                  <a:pt x="72585" y="2511"/>
                </a:cubicBezTo>
                <a:close/>
              </a:path>
            </a:pathLst>
          </a:custGeom>
          <a:solidFill>
            <a:schemeClr val="accent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xmlns="" val="3503211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D1CAC1F8-F44C-406A-8709-ABF4355BD479}"/>
              </a:ext>
            </a:extLst>
          </p:cNvPr>
          <p:cNvGraphicFramePr>
            <a:graphicFrameLocks noChangeAspect="1"/>
          </p:cNvGraphicFramePr>
          <p:nvPr>
            <p:custDataLst>
              <p:tags r:id="rId2"/>
            </p:custDataLst>
            <p:extLst>
              <p:ext uri="{D42A27DB-BD31-4B8C-83A1-F6EECF244321}">
                <p14:modId xmlns:p14="http://schemas.microsoft.com/office/powerpoint/2010/main" xmlns="" val="2478998405"/>
              </p:ext>
            </p:extLst>
          </p:nvPr>
        </p:nvGraphicFramePr>
        <p:xfrm>
          <a:off x="1588" y="1588"/>
          <a:ext cx="1588" cy="1588"/>
        </p:xfrm>
        <a:graphic>
          <a:graphicData uri="http://schemas.openxmlformats.org/presentationml/2006/ole">
            <p:oleObj spid="_x0000_s60453" name="think-cell Slide" r:id="rId6" imgW="360" imgH="360" progId="">
              <p:embed/>
            </p:oleObj>
          </a:graphicData>
        </a:graphic>
      </p:graphicFrame>
      <p:sp>
        <p:nvSpPr>
          <p:cNvPr id="5" name="Rectangle 4" hidden="1">
            <a:extLst>
              <a:ext uri="{FF2B5EF4-FFF2-40B4-BE49-F238E27FC236}">
                <a16:creationId xmlns:a16="http://schemas.microsoft.com/office/drawing/2014/main" xmlns="" id="{4CB4FAC6-0238-40C5-949C-181254E3A6F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7" y="343356"/>
            <a:ext cx="11635246" cy="430887"/>
          </a:xfrm>
        </p:spPr>
        <p:txBody>
          <a:bodyPr/>
          <a:lstStyle/>
          <a:p>
            <a:r>
              <a:rPr lang="en-US" dirty="0">
                <a:sym typeface="Segoe UI" panose="020B0502040204020203" pitchFamily="34" charset="0"/>
              </a:rPr>
              <a:t>SERVICES – ASSET INTEGRITY MANAGEMENT </a:t>
            </a:r>
          </a:p>
        </p:txBody>
      </p:sp>
      <p:grpSp>
        <p:nvGrpSpPr>
          <p:cNvPr id="6" name="Group 5">
            <a:extLst>
              <a:ext uri="{FF2B5EF4-FFF2-40B4-BE49-F238E27FC236}">
                <a16:creationId xmlns:a16="http://schemas.microsoft.com/office/drawing/2014/main" xmlns="" id="{FC68CAE5-A9C3-413A-B882-F2B33905DB9E}"/>
              </a:ext>
            </a:extLst>
          </p:cNvPr>
          <p:cNvGrpSpPr/>
          <p:nvPr/>
        </p:nvGrpSpPr>
        <p:grpSpPr>
          <a:xfrm>
            <a:off x="698500" y="2626360"/>
            <a:ext cx="10795000" cy="2316480"/>
            <a:chOff x="698500" y="2410460"/>
            <a:chExt cx="10795000" cy="2316480"/>
          </a:xfrm>
        </p:grpSpPr>
        <p:grpSp>
          <p:nvGrpSpPr>
            <p:cNvPr id="4" name="Group 3">
              <a:extLst>
                <a:ext uri="{FF2B5EF4-FFF2-40B4-BE49-F238E27FC236}">
                  <a16:creationId xmlns:a16="http://schemas.microsoft.com/office/drawing/2014/main" xmlns="" id="{286924E2-D3A3-4615-80E0-666D48030C73}"/>
                </a:ext>
              </a:extLst>
            </p:cNvPr>
            <p:cNvGrpSpPr/>
            <p:nvPr/>
          </p:nvGrpSpPr>
          <p:grpSpPr>
            <a:xfrm>
              <a:off x="2818130" y="2410460"/>
              <a:ext cx="2316480" cy="2316480"/>
              <a:chOff x="901700" y="1866900"/>
              <a:chExt cx="1778000" cy="1778000"/>
            </a:xfrm>
          </p:grpSpPr>
          <p:sp>
            <p:nvSpPr>
              <p:cNvPr id="2" name="Oval 1">
                <a:extLst>
                  <a:ext uri="{FF2B5EF4-FFF2-40B4-BE49-F238E27FC236}">
                    <a16:creationId xmlns:a16="http://schemas.microsoft.com/office/drawing/2014/main" xmlns="" id="{D4825979-4A6E-4CBE-B525-4EB9E706A1DF}"/>
                  </a:ext>
                </a:extLst>
              </p:cNvPr>
              <p:cNvSpPr/>
              <p:nvPr/>
            </p:nvSpPr>
            <p:spPr>
              <a:xfrm>
                <a:off x="901700" y="1866900"/>
                <a:ext cx="1778000" cy="1778000"/>
              </a:xfrm>
              <a:prstGeom prst="ellipse">
                <a:avLst/>
              </a:prstGeom>
              <a:solidFill>
                <a:schemeClr val="accent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34" name="Oval 33">
                <a:extLst>
                  <a:ext uri="{FF2B5EF4-FFF2-40B4-BE49-F238E27FC236}">
                    <a16:creationId xmlns:a16="http://schemas.microsoft.com/office/drawing/2014/main" xmlns="" id="{899EA240-A902-4A4C-93F8-51C733C26694}"/>
                  </a:ext>
                </a:extLst>
              </p:cNvPr>
              <p:cNvSpPr/>
              <p:nvPr/>
            </p:nvSpPr>
            <p:spPr>
              <a:xfrm>
                <a:off x="1006475" y="1971675"/>
                <a:ext cx="1568450" cy="156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nvGrpSpPr>
            <p:cNvPr id="35" name="Group 34">
              <a:extLst>
                <a:ext uri="{FF2B5EF4-FFF2-40B4-BE49-F238E27FC236}">
                  <a16:creationId xmlns:a16="http://schemas.microsoft.com/office/drawing/2014/main" xmlns="" id="{591217CC-BB68-4B0B-B208-0DE253812FE8}"/>
                </a:ext>
              </a:extLst>
            </p:cNvPr>
            <p:cNvGrpSpPr/>
            <p:nvPr/>
          </p:nvGrpSpPr>
          <p:grpSpPr>
            <a:xfrm>
              <a:off x="4937760" y="2410460"/>
              <a:ext cx="2316480" cy="2316480"/>
              <a:chOff x="901700" y="1866900"/>
              <a:chExt cx="1778000" cy="1778000"/>
            </a:xfrm>
          </p:grpSpPr>
          <p:sp>
            <p:nvSpPr>
              <p:cNvPr id="36" name="Oval 35">
                <a:extLst>
                  <a:ext uri="{FF2B5EF4-FFF2-40B4-BE49-F238E27FC236}">
                    <a16:creationId xmlns:a16="http://schemas.microsoft.com/office/drawing/2014/main" xmlns="" id="{70FF6A2F-6334-4857-8710-B417E312C5C5}"/>
                  </a:ext>
                </a:extLst>
              </p:cNvPr>
              <p:cNvSpPr/>
              <p:nvPr/>
            </p:nvSpPr>
            <p:spPr>
              <a:xfrm>
                <a:off x="901700" y="1866900"/>
                <a:ext cx="1778000" cy="1778000"/>
              </a:xfrm>
              <a:prstGeom prst="ellipse">
                <a:avLst/>
              </a:prstGeom>
              <a:solidFill>
                <a:schemeClr val="accent3">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37" name="Oval 36">
                <a:extLst>
                  <a:ext uri="{FF2B5EF4-FFF2-40B4-BE49-F238E27FC236}">
                    <a16:creationId xmlns:a16="http://schemas.microsoft.com/office/drawing/2014/main" xmlns="" id="{F7E23E09-CE22-4373-9431-112432C49E3F}"/>
                  </a:ext>
                </a:extLst>
              </p:cNvPr>
              <p:cNvSpPr/>
              <p:nvPr/>
            </p:nvSpPr>
            <p:spPr>
              <a:xfrm>
                <a:off x="1006475" y="1971675"/>
                <a:ext cx="1568450" cy="15684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nvGrpSpPr>
            <p:cNvPr id="38" name="Group 37">
              <a:extLst>
                <a:ext uri="{FF2B5EF4-FFF2-40B4-BE49-F238E27FC236}">
                  <a16:creationId xmlns:a16="http://schemas.microsoft.com/office/drawing/2014/main" xmlns="" id="{1360E70F-0A4F-4719-B2C8-A27A9EF9F01C}"/>
                </a:ext>
              </a:extLst>
            </p:cNvPr>
            <p:cNvGrpSpPr/>
            <p:nvPr/>
          </p:nvGrpSpPr>
          <p:grpSpPr>
            <a:xfrm>
              <a:off x="9177020" y="2410460"/>
              <a:ext cx="2316480" cy="2316480"/>
              <a:chOff x="901700" y="1866900"/>
              <a:chExt cx="1778000" cy="1778000"/>
            </a:xfrm>
          </p:grpSpPr>
          <p:sp>
            <p:nvSpPr>
              <p:cNvPr id="39" name="Oval 38">
                <a:extLst>
                  <a:ext uri="{FF2B5EF4-FFF2-40B4-BE49-F238E27FC236}">
                    <a16:creationId xmlns:a16="http://schemas.microsoft.com/office/drawing/2014/main" xmlns="" id="{6184D904-CBE8-4BFA-8797-26C5A183153F}"/>
                  </a:ext>
                </a:extLst>
              </p:cNvPr>
              <p:cNvSpPr/>
              <p:nvPr/>
            </p:nvSpPr>
            <p:spPr>
              <a:xfrm>
                <a:off x="901700" y="1866900"/>
                <a:ext cx="1778000" cy="1778000"/>
              </a:xfrm>
              <a:prstGeom prst="ellipse">
                <a:avLst/>
              </a:prstGeom>
              <a:solidFill>
                <a:schemeClr val="accent4">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40" name="Oval 39">
                <a:extLst>
                  <a:ext uri="{FF2B5EF4-FFF2-40B4-BE49-F238E27FC236}">
                    <a16:creationId xmlns:a16="http://schemas.microsoft.com/office/drawing/2014/main" xmlns="" id="{56E58D20-7F57-4467-8874-40B06E3CF615}"/>
                  </a:ext>
                </a:extLst>
              </p:cNvPr>
              <p:cNvSpPr/>
              <p:nvPr/>
            </p:nvSpPr>
            <p:spPr>
              <a:xfrm>
                <a:off x="1006475" y="1971675"/>
                <a:ext cx="1568450" cy="15684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nvGrpSpPr>
            <p:cNvPr id="41" name="Group 40">
              <a:extLst>
                <a:ext uri="{FF2B5EF4-FFF2-40B4-BE49-F238E27FC236}">
                  <a16:creationId xmlns:a16="http://schemas.microsoft.com/office/drawing/2014/main" xmlns="" id="{2B16543D-05A7-49F4-B879-C736A5E53508}"/>
                </a:ext>
              </a:extLst>
            </p:cNvPr>
            <p:cNvGrpSpPr/>
            <p:nvPr/>
          </p:nvGrpSpPr>
          <p:grpSpPr>
            <a:xfrm>
              <a:off x="7057390" y="2410460"/>
              <a:ext cx="2316480" cy="2316480"/>
              <a:chOff x="901700" y="1866900"/>
              <a:chExt cx="1778000" cy="1778000"/>
            </a:xfrm>
          </p:grpSpPr>
          <p:sp>
            <p:nvSpPr>
              <p:cNvPr id="42" name="Oval 41">
                <a:extLst>
                  <a:ext uri="{FF2B5EF4-FFF2-40B4-BE49-F238E27FC236}">
                    <a16:creationId xmlns:a16="http://schemas.microsoft.com/office/drawing/2014/main" xmlns="" id="{C340E904-4D0B-4F5D-87B1-F2AA8BFD6A41}"/>
                  </a:ext>
                </a:extLst>
              </p:cNvPr>
              <p:cNvSpPr/>
              <p:nvPr/>
            </p:nvSpPr>
            <p:spPr>
              <a:xfrm>
                <a:off x="901700" y="1866900"/>
                <a:ext cx="1778000" cy="1778000"/>
              </a:xfrm>
              <a:prstGeom prst="ellipse">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43" name="Oval 42">
                <a:extLst>
                  <a:ext uri="{FF2B5EF4-FFF2-40B4-BE49-F238E27FC236}">
                    <a16:creationId xmlns:a16="http://schemas.microsoft.com/office/drawing/2014/main" xmlns="" id="{271B16BB-5BC4-4548-B2F1-D3F3732DF9EE}"/>
                  </a:ext>
                </a:extLst>
              </p:cNvPr>
              <p:cNvSpPr/>
              <p:nvPr/>
            </p:nvSpPr>
            <p:spPr>
              <a:xfrm>
                <a:off x="1006475" y="1971675"/>
                <a:ext cx="1568450" cy="15684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sp>
          <p:nvSpPr>
            <p:cNvPr id="45" name="Oval 44">
              <a:extLst>
                <a:ext uri="{FF2B5EF4-FFF2-40B4-BE49-F238E27FC236}">
                  <a16:creationId xmlns:a16="http://schemas.microsoft.com/office/drawing/2014/main" xmlns="" id="{8C9BF12C-EAC1-483A-8618-0717A9CDB166}"/>
                </a:ext>
              </a:extLst>
            </p:cNvPr>
            <p:cNvSpPr/>
            <p:nvPr/>
          </p:nvSpPr>
          <p:spPr>
            <a:xfrm>
              <a:off x="698500" y="2410460"/>
              <a:ext cx="2316480" cy="2316480"/>
            </a:xfrm>
            <a:prstGeom prst="ellipse">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46" name="Oval 45">
              <a:extLst>
                <a:ext uri="{FF2B5EF4-FFF2-40B4-BE49-F238E27FC236}">
                  <a16:creationId xmlns:a16="http://schemas.microsoft.com/office/drawing/2014/main" xmlns="" id="{714BD6E7-9445-4471-850B-36673F4D8830}"/>
                </a:ext>
              </a:extLst>
            </p:cNvPr>
            <p:cNvSpPr/>
            <p:nvPr/>
          </p:nvSpPr>
          <p:spPr>
            <a:xfrm>
              <a:off x="835007" y="2546967"/>
              <a:ext cx="2043466" cy="204346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47" name="Oval 46">
              <a:extLst>
                <a:ext uri="{FF2B5EF4-FFF2-40B4-BE49-F238E27FC236}">
                  <a16:creationId xmlns:a16="http://schemas.microsoft.com/office/drawing/2014/main" xmlns="" id="{1C8C3F4D-4373-418E-A708-AACA8A3316D8}"/>
                </a:ext>
              </a:extLst>
            </p:cNvPr>
            <p:cNvSpPr/>
            <p:nvPr/>
          </p:nvSpPr>
          <p:spPr>
            <a:xfrm>
              <a:off x="835007" y="2546967"/>
              <a:ext cx="2043466" cy="204346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48" name="Content Placeholder 8">
              <a:extLst>
                <a:ext uri="{FF2B5EF4-FFF2-40B4-BE49-F238E27FC236}">
                  <a16:creationId xmlns:a16="http://schemas.microsoft.com/office/drawing/2014/main" xmlns="" id="{308DBD85-0B0D-445D-80B1-F018FCE1B1F7}"/>
                </a:ext>
              </a:extLst>
            </p:cNvPr>
            <p:cNvSpPr txBox="1">
              <a:spLocks/>
            </p:cNvSpPr>
            <p:nvPr/>
          </p:nvSpPr>
          <p:spPr>
            <a:xfrm>
              <a:off x="960893" y="3076258"/>
              <a:ext cx="1791694" cy="984885"/>
            </a:xfrm>
            <a:prstGeom prst="rect">
              <a:avLst/>
            </a:prstGeom>
          </p:spPr>
          <p:txBody>
            <a:bodyPr vert="horz" wrap="square" lIns="0" tIns="0" rIns="0" bIns="0" rtlCol="0" anchor="ctr" anchorCtr="0">
              <a:sp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lgn="ctr">
                <a:spcBef>
                  <a:spcPts val="1000"/>
                </a:spcBef>
                <a:buClr>
                  <a:schemeClr val="accent2"/>
                </a:buClr>
                <a:buSzPct val="100000"/>
                <a:buNone/>
              </a:pPr>
              <a:r>
                <a:rPr lang="en-US" sz="1600" b="1" dirty="0">
                  <a:solidFill>
                    <a:schemeClr val="bg1"/>
                  </a:solidFill>
                  <a:latin typeface="Segoe UI" panose="020B0502040204020203" pitchFamily="34" charset="0"/>
                  <a:ea typeface="HGP明朝E" charset="0"/>
                  <a:cs typeface="Segoe UI" panose="020B0502040204020203" pitchFamily="34" charset="0"/>
                  <a:sym typeface="Segoe UI" panose="020B0502040204020203" pitchFamily="34" charset="0"/>
                </a:rPr>
                <a:t>RELIABILITY CENTERED MAINTENANCE (RCM)</a:t>
              </a:r>
            </a:p>
          </p:txBody>
        </p:sp>
        <p:sp>
          <p:nvSpPr>
            <p:cNvPr id="49" name="Content Placeholder 8">
              <a:extLst>
                <a:ext uri="{FF2B5EF4-FFF2-40B4-BE49-F238E27FC236}">
                  <a16:creationId xmlns:a16="http://schemas.microsoft.com/office/drawing/2014/main" xmlns="" id="{D1C4F75C-12F6-4BD7-A1AD-E6344B02F4E9}"/>
                </a:ext>
              </a:extLst>
            </p:cNvPr>
            <p:cNvSpPr txBox="1">
              <a:spLocks/>
            </p:cNvSpPr>
            <p:nvPr/>
          </p:nvSpPr>
          <p:spPr>
            <a:xfrm>
              <a:off x="3080523" y="3199368"/>
              <a:ext cx="1791694" cy="738664"/>
            </a:xfrm>
            <a:prstGeom prst="rect">
              <a:avLst/>
            </a:prstGeom>
          </p:spPr>
          <p:txBody>
            <a:bodyPr vert="horz" wrap="square" lIns="0" tIns="0" rIns="0" bIns="0" rtlCol="0" anchor="ctr" anchorCtr="0">
              <a:sp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lgn="ctr">
                <a:spcBef>
                  <a:spcPts val="1000"/>
                </a:spcBef>
                <a:buClr>
                  <a:schemeClr val="accent2"/>
                </a:buClr>
                <a:buSzPct val="100000"/>
                <a:buNone/>
              </a:pPr>
              <a:r>
                <a:rPr lang="en-US" sz="1600" b="1" dirty="0">
                  <a:solidFill>
                    <a:schemeClr val="bg1"/>
                  </a:solidFill>
                  <a:latin typeface="Segoe UI" panose="020B0502040204020203" pitchFamily="34" charset="0"/>
                  <a:ea typeface="HGP明朝E" charset="0"/>
                  <a:cs typeface="Segoe UI" panose="020B0502040204020203" pitchFamily="34" charset="0"/>
                  <a:sym typeface="Segoe UI" panose="020B0502040204020203" pitchFamily="34" charset="0"/>
                </a:rPr>
                <a:t>RISK BASED INSPECTION </a:t>
              </a:r>
              <a:br>
                <a:rPr lang="en-US" sz="1600" b="1" dirty="0">
                  <a:solidFill>
                    <a:schemeClr val="bg1"/>
                  </a:solidFill>
                  <a:latin typeface="Segoe UI" panose="020B0502040204020203" pitchFamily="34" charset="0"/>
                  <a:ea typeface="HGP明朝E" charset="0"/>
                  <a:cs typeface="Segoe UI" panose="020B0502040204020203" pitchFamily="34" charset="0"/>
                  <a:sym typeface="Segoe UI" panose="020B0502040204020203" pitchFamily="34" charset="0"/>
                </a:rPr>
              </a:br>
              <a:r>
                <a:rPr lang="en-US" sz="1600" b="1" dirty="0">
                  <a:solidFill>
                    <a:schemeClr val="bg1"/>
                  </a:solidFill>
                  <a:latin typeface="Segoe UI" panose="020B0502040204020203" pitchFamily="34" charset="0"/>
                  <a:ea typeface="HGP明朝E" charset="0"/>
                  <a:cs typeface="Segoe UI" panose="020B0502040204020203" pitchFamily="34" charset="0"/>
                  <a:sym typeface="Segoe UI" panose="020B0502040204020203" pitchFamily="34" charset="0"/>
                </a:rPr>
                <a:t>(RBI)</a:t>
              </a:r>
            </a:p>
          </p:txBody>
        </p:sp>
        <p:sp>
          <p:nvSpPr>
            <p:cNvPr id="50" name="Content Placeholder 8">
              <a:extLst>
                <a:ext uri="{FF2B5EF4-FFF2-40B4-BE49-F238E27FC236}">
                  <a16:creationId xmlns:a16="http://schemas.microsoft.com/office/drawing/2014/main" xmlns="" id="{22102A7A-8DA8-435A-9BE2-025A6B7F4941}"/>
                </a:ext>
              </a:extLst>
            </p:cNvPr>
            <p:cNvSpPr txBox="1">
              <a:spLocks/>
            </p:cNvSpPr>
            <p:nvPr/>
          </p:nvSpPr>
          <p:spPr>
            <a:xfrm>
              <a:off x="5200153" y="3076258"/>
              <a:ext cx="1791694" cy="984885"/>
            </a:xfrm>
            <a:prstGeom prst="rect">
              <a:avLst/>
            </a:prstGeom>
          </p:spPr>
          <p:txBody>
            <a:bodyPr vert="horz" wrap="square" lIns="0" tIns="0" rIns="0" bIns="0" rtlCol="0" anchor="ctr" anchorCtr="0">
              <a:sp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lgn="ctr">
                <a:spcBef>
                  <a:spcPts val="1000"/>
                </a:spcBef>
                <a:buClr>
                  <a:schemeClr val="accent2"/>
                </a:buClr>
                <a:buSzPct val="100000"/>
                <a:buNone/>
              </a:pPr>
              <a:r>
                <a:rPr lang="en-US" sz="1600" b="1" dirty="0">
                  <a:solidFill>
                    <a:schemeClr val="bg1"/>
                  </a:solidFill>
                  <a:latin typeface="Segoe UI" panose="020B0502040204020203" pitchFamily="34" charset="0"/>
                  <a:ea typeface="HGP明朝E" charset="0"/>
                  <a:cs typeface="Segoe UI" panose="020B0502040204020203" pitchFamily="34" charset="0"/>
                  <a:sym typeface="Segoe UI" panose="020B0502040204020203" pitchFamily="34" charset="0"/>
                </a:rPr>
                <a:t>PIPE LINE INTEGRITY MANAGEMENT (PIMS)</a:t>
              </a:r>
            </a:p>
          </p:txBody>
        </p:sp>
        <p:sp>
          <p:nvSpPr>
            <p:cNvPr id="51" name="Content Placeholder 8">
              <a:extLst>
                <a:ext uri="{FF2B5EF4-FFF2-40B4-BE49-F238E27FC236}">
                  <a16:creationId xmlns:a16="http://schemas.microsoft.com/office/drawing/2014/main" xmlns="" id="{8EC51284-73E6-4D61-A159-927848B9A9DB}"/>
                </a:ext>
              </a:extLst>
            </p:cNvPr>
            <p:cNvSpPr txBox="1">
              <a:spLocks/>
            </p:cNvSpPr>
            <p:nvPr/>
          </p:nvSpPr>
          <p:spPr>
            <a:xfrm>
              <a:off x="7319783" y="3076258"/>
              <a:ext cx="1791694" cy="984885"/>
            </a:xfrm>
            <a:prstGeom prst="rect">
              <a:avLst/>
            </a:prstGeom>
          </p:spPr>
          <p:txBody>
            <a:bodyPr vert="horz" wrap="square" lIns="0" tIns="0" rIns="0" bIns="0" rtlCol="0" anchor="ctr" anchorCtr="0">
              <a:sp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lgn="ctr">
                <a:spcBef>
                  <a:spcPts val="1000"/>
                </a:spcBef>
                <a:buClr>
                  <a:schemeClr val="accent2"/>
                </a:buClr>
                <a:buSzPct val="100000"/>
                <a:buNone/>
              </a:pPr>
              <a:r>
                <a:rPr lang="en-US" sz="1600" b="1" dirty="0">
                  <a:solidFill>
                    <a:schemeClr val="bg1"/>
                  </a:solidFill>
                  <a:latin typeface="Segoe UI" panose="020B0502040204020203" pitchFamily="34" charset="0"/>
                  <a:ea typeface="HGP明朝E" charset="0"/>
                  <a:cs typeface="Segoe UI" panose="020B0502040204020203" pitchFamily="34" charset="0"/>
                  <a:sym typeface="Segoe UI" panose="020B0502040204020203" pitchFamily="34" charset="0"/>
                </a:rPr>
                <a:t>CORROSION MANAGEMENT SYSTEM </a:t>
              </a:r>
              <a:br>
                <a:rPr lang="en-US" sz="1600" b="1" dirty="0">
                  <a:solidFill>
                    <a:schemeClr val="bg1"/>
                  </a:solidFill>
                  <a:latin typeface="Segoe UI" panose="020B0502040204020203" pitchFamily="34" charset="0"/>
                  <a:ea typeface="HGP明朝E" charset="0"/>
                  <a:cs typeface="Segoe UI" panose="020B0502040204020203" pitchFamily="34" charset="0"/>
                  <a:sym typeface="Segoe UI" panose="020B0502040204020203" pitchFamily="34" charset="0"/>
                </a:rPr>
              </a:br>
              <a:r>
                <a:rPr lang="en-US" sz="1600" b="1" dirty="0">
                  <a:solidFill>
                    <a:schemeClr val="bg1"/>
                  </a:solidFill>
                  <a:latin typeface="Segoe UI" panose="020B0502040204020203" pitchFamily="34" charset="0"/>
                  <a:ea typeface="HGP明朝E" charset="0"/>
                  <a:cs typeface="Segoe UI" panose="020B0502040204020203" pitchFamily="34" charset="0"/>
                  <a:sym typeface="Segoe UI" panose="020B0502040204020203" pitchFamily="34" charset="0"/>
                </a:rPr>
                <a:t>(CMS)</a:t>
              </a:r>
            </a:p>
          </p:txBody>
        </p:sp>
        <p:sp>
          <p:nvSpPr>
            <p:cNvPr id="52" name="Content Placeholder 8">
              <a:extLst>
                <a:ext uri="{FF2B5EF4-FFF2-40B4-BE49-F238E27FC236}">
                  <a16:creationId xmlns:a16="http://schemas.microsoft.com/office/drawing/2014/main" xmlns="" id="{C7F1AB77-0126-4A8D-A053-B54F425A56AF}"/>
                </a:ext>
              </a:extLst>
            </p:cNvPr>
            <p:cNvSpPr txBox="1">
              <a:spLocks/>
            </p:cNvSpPr>
            <p:nvPr/>
          </p:nvSpPr>
          <p:spPr>
            <a:xfrm>
              <a:off x="9439413" y="3199368"/>
              <a:ext cx="1791694" cy="738664"/>
            </a:xfrm>
            <a:prstGeom prst="rect">
              <a:avLst/>
            </a:prstGeom>
          </p:spPr>
          <p:txBody>
            <a:bodyPr vert="horz" wrap="square" lIns="0" tIns="0" rIns="0" bIns="0" rtlCol="0" anchor="ctr" anchorCtr="0">
              <a:sp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lgn="ctr">
                <a:spcBef>
                  <a:spcPts val="1000"/>
                </a:spcBef>
                <a:buClr>
                  <a:schemeClr val="accent2"/>
                </a:buClr>
                <a:buSzPct val="100000"/>
                <a:buNone/>
              </a:pPr>
              <a:r>
                <a:rPr lang="en-US" sz="1600" b="1" dirty="0">
                  <a:solidFill>
                    <a:schemeClr val="bg1"/>
                  </a:solidFill>
                  <a:latin typeface="Segoe UI" panose="020B0502040204020203" pitchFamily="34" charset="0"/>
                  <a:ea typeface="HGP明朝E" charset="0"/>
                  <a:cs typeface="Segoe UI" panose="020B0502040204020203" pitchFamily="34" charset="0"/>
                  <a:sym typeface="Segoe UI" panose="020B0502040204020203" pitchFamily="34" charset="0"/>
                </a:rPr>
                <a:t>FITNESS FOR SERVICE </a:t>
              </a:r>
              <a:br>
                <a:rPr lang="en-US" sz="1600" b="1" dirty="0">
                  <a:solidFill>
                    <a:schemeClr val="bg1"/>
                  </a:solidFill>
                  <a:latin typeface="Segoe UI" panose="020B0502040204020203" pitchFamily="34" charset="0"/>
                  <a:ea typeface="HGP明朝E" charset="0"/>
                  <a:cs typeface="Segoe UI" panose="020B0502040204020203" pitchFamily="34" charset="0"/>
                  <a:sym typeface="Segoe UI" panose="020B0502040204020203" pitchFamily="34" charset="0"/>
                </a:rPr>
              </a:br>
              <a:r>
                <a:rPr lang="en-US" sz="1600" b="1" dirty="0">
                  <a:solidFill>
                    <a:schemeClr val="bg1"/>
                  </a:solidFill>
                  <a:latin typeface="Segoe UI" panose="020B0502040204020203" pitchFamily="34" charset="0"/>
                  <a:ea typeface="HGP明朝E" charset="0"/>
                  <a:cs typeface="Segoe UI" panose="020B0502040204020203" pitchFamily="34" charset="0"/>
                  <a:sym typeface="Segoe UI" panose="020B0502040204020203" pitchFamily="34" charset="0"/>
                </a:rPr>
                <a:t>(FFS)</a:t>
              </a:r>
            </a:p>
          </p:txBody>
        </p:sp>
      </p:grpSp>
    </p:spTree>
    <p:extLst>
      <p:ext uri="{BB962C8B-B14F-4D97-AF65-F5344CB8AC3E}">
        <p14:creationId xmlns:p14="http://schemas.microsoft.com/office/powerpoint/2010/main" xmlns="" val="2931874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CA32B03-7AB1-46C0-AB0A-00B6652178EB}"/>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p:oleObj spid="_x0000_s107546" name="think-cell Slide" r:id="rId6" imgW="360" imgH="360" progId="">
              <p:embed/>
            </p:oleObj>
          </a:graphicData>
        </a:graphic>
      </p:graphicFrame>
      <p:sp>
        <p:nvSpPr>
          <p:cNvPr id="2" name="Rectangle 1" hidden="1">
            <a:extLst>
              <a:ext uri="{FF2B5EF4-FFF2-40B4-BE49-F238E27FC236}">
                <a16:creationId xmlns:a16="http://schemas.microsoft.com/office/drawing/2014/main" xmlns="" id="{69648CC3-1D2D-4D38-8FA8-D990D1FC1C0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a:sym typeface="Segoe UI" panose="020B0502040204020203" pitchFamily="34" charset="0"/>
              </a:rPr>
              <a:t>SERVICES – TRAINING COURSES</a:t>
            </a:r>
          </a:p>
        </p:txBody>
      </p:sp>
      <p:sp>
        <p:nvSpPr>
          <p:cNvPr id="13" name="Content Placeholder 8">
            <a:extLst>
              <a:ext uri="{FF2B5EF4-FFF2-40B4-BE49-F238E27FC236}">
                <a16:creationId xmlns:a16="http://schemas.microsoft.com/office/drawing/2014/main" xmlns="" id="{08CBFB1F-24B8-474E-80DA-27E3E6C2BA09}"/>
              </a:ext>
            </a:extLst>
          </p:cNvPr>
          <p:cNvSpPr txBox="1">
            <a:spLocks/>
          </p:cNvSpPr>
          <p:nvPr/>
        </p:nvSpPr>
        <p:spPr>
          <a:xfrm>
            <a:off x="6680201" y="1406652"/>
            <a:ext cx="5233421" cy="3005951"/>
          </a:xfrm>
          <a:prstGeom prst="rect">
            <a:avLst/>
          </a:prstGeom>
        </p:spPr>
        <p:txBody>
          <a:bodyPr vert="horz" wrap="square" lIns="0" tIns="0" rIns="0" bIns="0" rtlCol="0">
            <a:sp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200025" indent="-200025">
              <a:spcBef>
                <a:spcPts val="1000"/>
              </a:spcBef>
              <a:buClr>
                <a:schemeClr val="accent2"/>
              </a:buClr>
              <a:buSzPct val="100000"/>
              <a:buFont typeface="Arial" panose="020B0604020202020204" pitchFamily="34" charset="0"/>
              <a:buChar char="•"/>
            </a:pPr>
            <a:r>
              <a:rPr lang="en-US" sz="18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ASNT Level II RT, MT, PT &amp; UT, PAUT &amp; TOFD (American Society for Non-Destructive Testing)</a:t>
            </a:r>
          </a:p>
          <a:p>
            <a:pPr marL="200025" indent="-200025">
              <a:spcBef>
                <a:spcPts val="1000"/>
              </a:spcBef>
              <a:buClr>
                <a:schemeClr val="accent2"/>
              </a:buClr>
              <a:buSzPct val="100000"/>
              <a:buFont typeface="Arial" panose="020B0604020202020204" pitchFamily="34" charset="0"/>
              <a:buChar char="•"/>
            </a:pPr>
            <a:r>
              <a:rPr lang="en-US" sz="18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PCN Level II MT, PT, UT, RT, TOFD &amp; PAUT (Personnel Certification for Non-Destructive Testing)</a:t>
            </a:r>
          </a:p>
          <a:p>
            <a:pPr marL="200025" indent="-200025">
              <a:spcBef>
                <a:spcPts val="1000"/>
              </a:spcBef>
              <a:buClr>
                <a:schemeClr val="accent2"/>
              </a:buClr>
              <a:buSzPct val="100000"/>
              <a:buFont typeface="Arial" panose="020B0604020202020204" pitchFamily="34" charset="0"/>
              <a:buChar char="•"/>
            </a:pPr>
            <a:r>
              <a:rPr lang="en-US" sz="18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ISO 9712 </a:t>
            </a:r>
            <a:r>
              <a:rPr lang="en-US" sz="18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MT, PT, UT, RT, ET </a:t>
            </a:r>
            <a:endParaRPr lang="en-US" sz="18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endParaRPr>
          </a:p>
          <a:p>
            <a:pPr marL="200025" indent="-200025">
              <a:spcBef>
                <a:spcPts val="1000"/>
              </a:spcBef>
              <a:buClr>
                <a:schemeClr val="accent2"/>
              </a:buClr>
              <a:buSzPct val="100000"/>
              <a:buFont typeface="Arial" panose="020B0604020202020204" pitchFamily="34" charset="0"/>
              <a:buChar char="•"/>
            </a:pPr>
            <a:r>
              <a:rPr lang="en-US" sz="18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CSWIP 3.1, 3.2, 3.9, AWS, BGAS Certification </a:t>
            </a:r>
            <a:r>
              <a:rPr lang="en-US" sz="1800" dirty="0" smtClean="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Courses</a:t>
            </a:r>
            <a:endParaRPr lang="en-US" sz="18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endParaRPr>
          </a:p>
          <a:p>
            <a:pPr marL="200025" indent="-200025">
              <a:spcBef>
                <a:spcPts val="1000"/>
              </a:spcBef>
              <a:buClr>
                <a:schemeClr val="accent2"/>
              </a:buClr>
              <a:buSzPct val="100000"/>
              <a:buFont typeface="Arial" panose="020B0604020202020204" pitchFamily="34" charset="0"/>
              <a:buChar char="•"/>
            </a:pPr>
            <a:r>
              <a:rPr lang="en-US" sz="1800" dirty="0">
                <a:solidFill>
                  <a:schemeClr val="tx1"/>
                </a:solidFill>
                <a:latin typeface="Segoe UI" panose="020B0502040204020203" pitchFamily="34" charset="0"/>
                <a:ea typeface="HGP明朝E" charset="0"/>
                <a:cs typeface="Segoe UI" panose="020B0502040204020203" pitchFamily="34" charset="0"/>
                <a:sym typeface="Segoe UI" panose="020B0502040204020203" pitchFamily="34" charset="0"/>
              </a:rPr>
              <a:t>Instrumentation and Control Training Courses</a:t>
            </a:r>
          </a:p>
        </p:txBody>
      </p:sp>
      <p:grpSp>
        <p:nvGrpSpPr>
          <p:cNvPr id="7" name="Group 6">
            <a:extLst>
              <a:ext uri="{FF2B5EF4-FFF2-40B4-BE49-F238E27FC236}">
                <a16:creationId xmlns:a16="http://schemas.microsoft.com/office/drawing/2014/main" xmlns="" id="{F47835D4-1896-4A1E-93A4-E317219BD3FC}"/>
              </a:ext>
            </a:extLst>
          </p:cNvPr>
          <p:cNvGrpSpPr/>
          <p:nvPr/>
        </p:nvGrpSpPr>
        <p:grpSpPr>
          <a:xfrm>
            <a:off x="0" y="1111470"/>
            <a:ext cx="12192000" cy="69210"/>
            <a:chOff x="0" y="4633396"/>
            <a:chExt cx="12192000" cy="52904"/>
          </a:xfrm>
        </p:grpSpPr>
        <p:sp>
          <p:nvSpPr>
            <p:cNvPr id="14" name="Rectangle 13">
              <a:extLst>
                <a:ext uri="{FF2B5EF4-FFF2-40B4-BE49-F238E27FC236}">
                  <a16:creationId xmlns:a16="http://schemas.microsoft.com/office/drawing/2014/main" xmlns="" id="{5EFDCD8A-B1F1-498D-82C9-C337DBB75EB6}"/>
                </a:ext>
              </a:extLst>
            </p:cNvPr>
            <p:cNvSpPr/>
            <p:nvPr/>
          </p:nvSpPr>
          <p:spPr>
            <a:xfrm>
              <a:off x="0" y="4633396"/>
              <a:ext cx="4057174" cy="52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5" name="Rectangle 14">
              <a:extLst>
                <a:ext uri="{FF2B5EF4-FFF2-40B4-BE49-F238E27FC236}">
                  <a16:creationId xmlns:a16="http://schemas.microsoft.com/office/drawing/2014/main" xmlns="" id="{41482952-69BE-47F1-BDBC-22D9515C256F}"/>
                </a:ext>
              </a:extLst>
            </p:cNvPr>
            <p:cNvSpPr/>
            <p:nvPr/>
          </p:nvSpPr>
          <p:spPr>
            <a:xfrm>
              <a:off x="4057173" y="4633396"/>
              <a:ext cx="8134827" cy="529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pic>
        <p:nvPicPr>
          <p:cNvPr id="10" name="Picture 9">
            <a:extLst>
              <a:ext uri="{FF2B5EF4-FFF2-40B4-BE49-F238E27FC236}">
                <a16:creationId xmlns:a16="http://schemas.microsoft.com/office/drawing/2014/main" xmlns="" id="{793256F3-6B9E-4D21-B5D1-C71C9417D94E}"/>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a:stretch/>
        </p:blipFill>
        <p:spPr>
          <a:xfrm>
            <a:off x="0" y="1180680"/>
            <a:ext cx="6413501" cy="5608110"/>
          </a:xfrm>
          <a:prstGeom prst="rect">
            <a:avLst/>
          </a:prstGeom>
        </p:spPr>
      </p:pic>
    </p:spTree>
    <p:extLst>
      <p:ext uri="{BB962C8B-B14F-4D97-AF65-F5344CB8AC3E}">
        <p14:creationId xmlns:p14="http://schemas.microsoft.com/office/powerpoint/2010/main" xmlns="" val="1973466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AF1A5AB9-B111-46C2-B315-710141F48451}"/>
              </a:ext>
            </a:extLst>
          </p:cNvPr>
          <p:cNvGraphicFramePr>
            <a:graphicFrameLocks noChangeAspect="1"/>
          </p:cNvGraphicFramePr>
          <p:nvPr>
            <p:custDataLst>
              <p:tags r:id="rId2"/>
            </p:custDataLst>
            <p:extLst>
              <p:ext uri="{D42A27DB-BD31-4B8C-83A1-F6EECF244321}">
                <p14:modId xmlns:p14="http://schemas.microsoft.com/office/powerpoint/2010/main" xmlns="" val="3747867950"/>
              </p:ext>
            </p:extLst>
          </p:nvPr>
        </p:nvGraphicFramePr>
        <p:xfrm>
          <a:off x="1588" y="1588"/>
          <a:ext cx="1588" cy="1588"/>
        </p:xfrm>
        <a:graphic>
          <a:graphicData uri="http://schemas.openxmlformats.org/presentationml/2006/ole">
            <p:oleObj spid="_x0000_s62504" name="think-cell Slide" r:id="rId5" imgW="360" imgH="360" progId="">
              <p:embed/>
            </p:oleObj>
          </a:graphicData>
        </a:graphic>
      </p:graphicFrame>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smtClean="0">
                <a:sym typeface="Segoe UI" panose="020B0502040204020203" pitchFamily="34" charset="0"/>
              </a:rPr>
              <a:t>EQUIPMENT RESOURCES</a:t>
            </a:r>
            <a:endParaRPr lang="en-US" dirty="0">
              <a:sym typeface="Segoe UI" panose="020B0502040204020203" pitchFamily="34" charset="0"/>
            </a:endParaRPr>
          </a:p>
        </p:txBody>
      </p:sp>
      <p:graphicFrame>
        <p:nvGraphicFramePr>
          <p:cNvPr id="8" name="Table 7">
            <a:extLst>
              <a:ext uri="{FF2B5EF4-FFF2-40B4-BE49-F238E27FC236}">
                <a16:creationId xmlns:a16="http://schemas.microsoft.com/office/drawing/2014/main" xmlns="" id="{220A05DE-24C0-491B-B3B0-6C28B41155FE}"/>
              </a:ext>
            </a:extLst>
          </p:cNvPr>
          <p:cNvGraphicFramePr>
            <a:graphicFrameLocks noGrp="1"/>
          </p:cNvGraphicFramePr>
          <p:nvPr>
            <p:extLst>
              <p:ext uri="{D42A27DB-BD31-4B8C-83A1-F6EECF244321}">
                <p14:modId xmlns:p14="http://schemas.microsoft.com/office/powerpoint/2010/main" xmlns="" val="1280701990"/>
              </p:ext>
            </p:extLst>
          </p:nvPr>
        </p:nvGraphicFramePr>
        <p:xfrm>
          <a:off x="1644395" y="1263300"/>
          <a:ext cx="8903210" cy="5438570"/>
        </p:xfrm>
        <a:graphic>
          <a:graphicData uri="http://schemas.openxmlformats.org/drawingml/2006/table">
            <a:tbl>
              <a:tblPr/>
              <a:tblGrid>
                <a:gridCol w="965958">
                  <a:extLst>
                    <a:ext uri="{9D8B030D-6E8A-4147-A177-3AD203B41FA5}">
                      <a16:colId xmlns:a16="http://schemas.microsoft.com/office/drawing/2014/main" xmlns="" val="20000"/>
                    </a:ext>
                  </a:extLst>
                </a:gridCol>
                <a:gridCol w="3930147">
                  <a:extLst>
                    <a:ext uri="{9D8B030D-6E8A-4147-A177-3AD203B41FA5}">
                      <a16:colId xmlns:a16="http://schemas.microsoft.com/office/drawing/2014/main" xmlns="" val="20001"/>
                    </a:ext>
                  </a:extLst>
                </a:gridCol>
                <a:gridCol w="2965149">
                  <a:extLst>
                    <a:ext uri="{9D8B030D-6E8A-4147-A177-3AD203B41FA5}">
                      <a16:colId xmlns:a16="http://schemas.microsoft.com/office/drawing/2014/main" xmlns="" val="20002"/>
                    </a:ext>
                  </a:extLst>
                </a:gridCol>
                <a:gridCol w="1041956">
                  <a:extLst>
                    <a:ext uri="{9D8B030D-6E8A-4147-A177-3AD203B41FA5}">
                      <a16:colId xmlns:a16="http://schemas.microsoft.com/office/drawing/2014/main" xmlns="" val="20003"/>
                    </a:ext>
                  </a:extLst>
                </a:gridCol>
              </a:tblGrid>
              <a:tr h="337674">
                <a:tc>
                  <a:txBody>
                    <a:bodyPr/>
                    <a:lstStyle/>
                    <a:p>
                      <a:pPr algn="ctr" fontAlgn="b"/>
                      <a:r>
                        <a:rPr lang="en-US" sz="1400" b="1" i="0" u="none" strike="noStrike" dirty="0" err="1">
                          <a:solidFill>
                            <a:schemeClr val="bg1"/>
                          </a:solidFill>
                          <a:effectLst/>
                          <a:latin typeface="Segoe UI" panose="020B0502040204020203" pitchFamily="34" charset="0"/>
                          <a:cs typeface="Segoe UI" panose="020B0502040204020203" pitchFamily="34" charset="0"/>
                          <a:sym typeface="Segoe UI" panose="020B0502040204020203" pitchFamily="34" charset="0"/>
                        </a:rPr>
                        <a:t>Sr.No</a:t>
                      </a:r>
                      <a:r>
                        <a:rPr lang="en-US" sz="1400" b="1" i="0" u="none" strike="noStrike" dirty="0">
                          <a:solidFill>
                            <a:schemeClr val="bg1"/>
                          </a:solidFill>
                          <a:effectLst/>
                          <a:latin typeface="Segoe UI" panose="020B0502040204020203" pitchFamily="34" charset="0"/>
                          <a:cs typeface="Segoe UI" panose="020B0502040204020203" pitchFamily="34" charset="0"/>
                          <a:sym typeface="Segoe UI" panose="020B0502040204020203" pitchFamily="34" charset="0"/>
                        </a:rPr>
                        <a:t>.</a:t>
                      </a:r>
                    </a:p>
                  </a:txBody>
                  <a:tcPr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fontAlgn="b"/>
                      <a:r>
                        <a:rPr lang="en-US" sz="1400" b="1" i="0" u="none" strike="noStrike" dirty="0">
                          <a:solidFill>
                            <a:schemeClr val="bg1"/>
                          </a:solidFill>
                          <a:effectLst/>
                          <a:latin typeface="Segoe UI" panose="020B0502040204020203" pitchFamily="34" charset="0"/>
                          <a:cs typeface="Segoe UI" panose="020B0502040204020203" pitchFamily="34" charset="0"/>
                          <a:sym typeface="Segoe UI" panose="020B0502040204020203" pitchFamily="34" charset="0"/>
                        </a:rPr>
                        <a:t>Equipment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fontAlgn="b"/>
                      <a:r>
                        <a:rPr lang="en-US" sz="1400" b="1" i="0" u="none" strike="noStrike" dirty="0">
                          <a:solidFill>
                            <a:schemeClr val="bg1"/>
                          </a:solidFill>
                          <a:effectLst/>
                          <a:latin typeface="Segoe UI" panose="020B0502040204020203" pitchFamily="34" charset="0"/>
                          <a:cs typeface="Segoe UI" panose="020B0502040204020203" pitchFamily="34" charset="0"/>
                          <a:sym typeface="Segoe UI" panose="020B0502040204020203" pitchFamily="34" charset="0"/>
                        </a:rPr>
                        <a:t>Manufacturer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1" i="0" u="none" strike="noStrike" dirty="0" err="1" smtClean="0">
                          <a:solidFill>
                            <a:schemeClr val="bg1"/>
                          </a:solidFill>
                          <a:effectLst/>
                          <a:latin typeface="Segoe UI" panose="020B0502040204020203" pitchFamily="34" charset="0"/>
                          <a:cs typeface="Segoe UI" panose="020B0502040204020203" pitchFamily="34" charset="0"/>
                          <a:sym typeface="Segoe UI" panose="020B0502040204020203" pitchFamily="34" charset="0"/>
                        </a:rPr>
                        <a:t>Qty</a:t>
                      </a:r>
                      <a:endParaRPr lang="en-US" sz="1400" b="1" i="0" u="none" strike="noStrike" dirty="0">
                        <a:solidFill>
                          <a:schemeClr val="bg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318806">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PAUT/</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TOFD </a:t>
                      </a:r>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Omniscan MX / MX 2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Olympus/</a:t>
                      </a:r>
                      <a:r>
                        <a:rPr lang="en-US" sz="1400" b="0" i="0" u="none" strike="noStrike" dirty="0" err="1">
                          <a:solidFill>
                            <a:schemeClr val="tx1"/>
                          </a:solidFill>
                          <a:effectLst/>
                          <a:latin typeface="Segoe UI" panose="020B0502040204020203" pitchFamily="34" charset="0"/>
                          <a:cs typeface="Segoe UI" panose="020B0502040204020203" pitchFamily="34" charset="0"/>
                          <a:sym typeface="Segoe UI" panose="020B0502040204020203" pitchFamily="34" charset="0"/>
                        </a:rPr>
                        <a:t>Zetec</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Topaz</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18806">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Hydroform Corrosion Mapping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Olympus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18806">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Corrosion Mapping System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AUT Solutions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18806">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Corrosion Mapping System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Wes dyne</a:t>
                      </a:r>
                      <a:r>
                        <a:rPr lang="en-US" sz="14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CMAPPS</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18806">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RMS2 Corrosion Mapping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Silver wing</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18806">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Long Range UT</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(LRUT)</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GUL/Ultra Wave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18806">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Pulse Eddy Current</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 PEC-CUI</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Eddyfi</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18806">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MFL Tank Floor Inspection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Silver wings</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18806">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9</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MS5800 - Tubing Inspection equipment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Olympus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18806">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Helium</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Leak Testing</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err="1">
                          <a:solidFill>
                            <a:schemeClr val="tx1"/>
                          </a:solidFill>
                          <a:effectLst/>
                          <a:latin typeface="Segoe UI" panose="020B0502040204020203" pitchFamily="34" charset="0"/>
                          <a:cs typeface="Segoe UI" panose="020B0502040204020203" pitchFamily="34" charset="0"/>
                          <a:sym typeface="Segoe UI" panose="020B0502040204020203" pitchFamily="34" charset="0"/>
                        </a:rPr>
                        <a:t>Adixen</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ASM</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18806">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err="1">
                          <a:solidFill>
                            <a:schemeClr val="tx1"/>
                          </a:solidFill>
                          <a:effectLst/>
                          <a:latin typeface="Segoe UI" panose="020B0502040204020203" pitchFamily="34" charset="0"/>
                          <a:cs typeface="Segoe UI" panose="020B0502040204020203" pitchFamily="34" charset="0"/>
                          <a:sym typeface="Segoe UI" panose="020B0502040204020203" pitchFamily="34" charset="0"/>
                        </a:rPr>
                        <a:t>Videoscopy</a:t>
                      </a:r>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/Boroscopy</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GE/ Olympus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18806">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Cobra Scanner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Olympus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18806">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AUTO</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UT machine ( Pipe Wizard)</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Olympus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318806">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PMI ( Positive</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Material Identification)</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Olympus/</a:t>
                      </a:r>
                      <a:r>
                        <a:rPr lang="en-US" sz="1400" b="0" i="0" u="none" strike="noStrike" dirty="0" err="1">
                          <a:solidFill>
                            <a:schemeClr val="tx1"/>
                          </a:solidFill>
                          <a:effectLst/>
                          <a:latin typeface="Segoe UI" panose="020B0502040204020203" pitchFamily="34" charset="0"/>
                          <a:cs typeface="Segoe UI" panose="020B0502040204020203" pitchFamily="34" charset="0"/>
                          <a:sym typeface="Segoe UI" panose="020B0502040204020203" pitchFamily="34" charset="0"/>
                        </a:rPr>
                        <a:t>Niton</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r h="318806">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MUT ( Manual Ultrasonic Testing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Olympus/GE/</a:t>
                      </a:r>
                      <a:r>
                        <a:rPr lang="en-US" sz="1400" b="0" i="0" u="none" strike="noStrike" dirty="0" err="1"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Sona</a:t>
                      </a:r>
                      <a:r>
                        <a:rPr lang="en-US" sz="1400" b="0" i="0" u="none" strike="noStrike" baseline="0" dirty="0" err="1"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test</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r h="318806">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RT Film </a:t>
                      </a:r>
                      <a:r>
                        <a:rPr lang="en-US" sz="14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Digitizer</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Kodak</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30825212"/>
                  </a:ext>
                </a:extLst>
              </a:tr>
            </a:tbl>
          </a:graphicData>
        </a:graphic>
      </p:graphicFrame>
    </p:spTree>
    <p:extLst>
      <p:ext uri="{BB962C8B-B14F-4D97-AF65-F5344CB8AC3E}">
        <p14:creationId xmlns:p14="http://schemas.microsoft.com/office/powerpoint/2010/main" xmlns="" val="217357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B78B5803-FE4E-4C9A-A183-F4228967B28C}"/>
              </a:ext>
            </a:extLst>
          </p:cNvPr>
          <p:cNvGraphicFramePr>
            <a:graphicFrameLocks noChangeAspect="1"/>
          </p:cNvGraphicFramePr>
          <p:nvPr>
            <p:custDataLst>
              <p:tags r:id="rId2"/>
            </p:custDataLst>
            <p:extLst>
              <p:ext uri="{D42A27DB-BD31-4B8C-83A1-F6EECF244321}">
                <p14:modId xmlns:p14="http://schemas.microsoft.com/office/powerpoint/2010/main" xmlns="" val="882163196"/>
              </p:ext>
            </p:extLst>
          </p:nvPr>
        </p:nvGraphicFramePr>
        <p:xfrm>
          <a:off x="1588" y="1588"/>
          <a:ext cx="1588" cy="1588"/>
        </p:xfrm>
        <a:graphic>
          <a:graphicData uri="http://schemas.openxmlformats.org/presentationml/2006/ole">
            <p:oleObj spid="_x0000_s63527" name="think-cell Slide" r:id="rId5" imgW="360" imgH="360" progId="">
              <p:embed/>
            </p:oleObj>
          </a:graphicData>
        </a:graphic>
      </p:graphicFrame>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6" y="343356"/>
            <a:ext cx="11635246" cy="430887"/>
          </a:xfrm>
        </p:spPr>
        <p:txBody>
          <a:bodyPr/>
          <a:lstStyle/>
          <a:p>
            <a:r>
              <a:rPr lang="en-US" dirty="0" smtClean="0">
                <a:sym typeface="Segoe UI" panose="020B0502040204020203" pitchFamily="34" charset="0"/>
              </a:rPr>
              <a:t>MANPOWER RESOURCES</a:t>
            </a:r>
            <a:endParaRPr lang="en-US" dirty="0">
              <a:sym typeface="Segoe UI" panose="020B0502040204020203" pitchFamily="34" charset="0"/>
            </a:endParaRPr>
          </a:p>
        </p:txBody>
      </p:sp>
      <p:graphicFrame>
        <p:nvGraphicFramePr>
          <p:cNvPr id="4" name="Table 3">
            <a:extLst>
              <a:ext uri="{FF2B5EF4-FFF2-40B4-BE49-F238E27FC236}">
                <a16:creationId xmlns:a16="http://schemas.microsoft.com/office/drawing/2014/main" xmlns="" id="{6031DD1F-258B-43DA-83DF-42D1C06147BB}"/>
              </a:ext>
            </a:extLst>
          </p:cNvPr>
          <p:cNvGraphicFramePr>
            <a:graphicFrameLocks noGrp="1"/>
          </p:cNvGraphicFramePr>
          <p:nvPr>
            <p:extLst>
              <p:ext uri="{D42A27DB-BD31-4B8C-83A1-F6EECF244321}">
                <p14:modId xmlns:p14="http://schemas.microsoft.com/office/powerpoint/2010/main" xmlns="" val="1365861843"/>
              </p:ext>
            </p:extLst>
          </p:nvPr>
        </p:nvGraphicFramePr>
        <p:xfrm>
          <a:off x="1644395" y="1263300"/>
          <a:ext cx="8899414" cy="5438570"/>
        </p:xfrm>
        <a:graphic>
          <a:graphicData uri="http://schemas.openxmlformats.org/drawingml/2006/table">
            <a:tbl>
              <a:tblPr/>
              <a:tblGrid>
                <a:gridCol w="1173302">
                  <a:extLst>
                    <a:ext uri="{9D8B030D-6E8A-4147-A177-3AD203B41FA5}">
                      <a16:colId xmlns:a16="http://schemas.microsoft.com/office/drawing/2014/main" xmlns="" val="20000"/>
                    </a:ext>
                  </a:extLst>
                </a:gridCol>
                <a:gridCol w="6464255">
                  <a:extLst>
                    <a:ext uri="{9D8B030D-6E8A-4147-A177-3AD203B41FA5}">
                      <a16:colId xmlns:a16="http://schemas.microsoft.com/office/drawing/2014/main" xmlns="" val="20001"/>
                    </a:ext>
                  </a:extLst>
                </a:gridCol>
                <a:gridCol w="1261857">
                  <a:extLst>
                    <a:ext uri="{9D8B030D-6E8A-4147-A177-3AD203B41FA5}">
                      <a16:colId xmlns:a16="http://schemas.microsoft.com/office/drawing/2014/main" xmlns="" val="20002"/>
                    </a:ext>
                  </a:extLst>
                </a:gridCol>
              </a:tblGrid>
              <a:tr h="347428">
                <a:tc>
                  <a:txBody>
                    <a:bodyPr/>
                    <a:lstStyle/>
                    <a:p>
                      <a:pPr algn="ctr" fontAlgn="b"/>
                      <a:r>
                        <a:rPr lang="en-US" sz="1400" b="1" i="0" u="none" strike="noStrike" dirty="0" err="1">
                          <a:solidFill>
                            <a:schemeClr val="bg1"/>
                          </a:solidFill>
                          <a:effectLst/>
                          <a:latin typeface="Segoe UI" panose="020B0502040204020203" pitchFamily="34" charset="0"/>
                          <a:cs typeface="Segoe UI" panose="020B0502040204020203" pitchFamily="34" charset="0"/>
                          <a:sym typeface="Segoe UI" panose="020B0502040204020203" pitchFamily="34" charset="0"/>
                        </a:rPr>
                        <a:t>Sr.No</a:t>
                      </a:r>
                      <a:r>
                        <a:rPr lang="en-US" sz="1400" b="1" i="0" u="none" strike="noStrike" dirty="0">
                          <a:solidFill>
                            <a:schemeClr val="bg1"/>
                          </a:solidFill>
                          <a:effectLst/>
                          <a:latin typeface="Segoe UI" panose="020B0502040204020203" pitchFamily="34" charset="0"/>
                          <a:cs typeface="Segoe UI" panose="020B0502040204020203" pitchFamily="34" charset="0"/>
                          <a:sym typeface="Segoe UI" panose="020B0502040204020203" pitchFamily="34" charset="0"/>
                        </a:rPr>
                        <a:t>.</a:t>
                      </a:r>
                    </a:p>
                  </a:txBody>
                  <a:tcPr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fontAlgn="b"/>
                      <a:r>
                        <a:rPr lang="en-US" sz="1400" b="1" i="0" u="none" strike="noStrike" dirty="0">
                          <a:solidFill>
                            <a:schemeClr val="bg1"/>
                          </a:solidFill>
                          <a:effectLst/>
                          <a:latin typeface="Segoe UI" panose="020B0502040204020203" pitchFamily="34" charset="0"/>
                          <a:cs typeface="Segoe UI" panose="020B0502040204020203" pitchFamily="34" charset="0"/>
                          <a:sym typeface="Segoe UI" panose="020B0502040204020203" pitchFamily="34" charset="0"/>
                        </a:rPr>
                        <a:t>Manpower Resources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1" i="0" u="none" strike="noStrike" dirty="0">
                          <a:solidFill>
                            <a:schemeClr val="bg1"/>
                          </a:solidFill>
                          <a:effectLst/>
                          <a:latin typeface="Segoe UI" panose="020B0502040204020203" pitchFamily="34" charset="0"/>
                          <a:cs typeface="Segoe UI" panose="020B0502040204020203" pitchFamily="34" charset="0"/>
                          <a:sym typeface="Segoe UI" panose="020B0502040204020203" pitchFamily="34" charset="0"/>
                        </a:rPr>
                        <a:t>Number</a:t>
                      </a:r>
                    </a:p>
                  </a:txBody>
                  <a:tcPr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363653">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PCN Level 3 (PAUT , TOFD, UT, MT, PT, RT)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63653">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PCN Level 2 (PAUT , TOFD,</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UT, MT, PT, RT)</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30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63653">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ASNT</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Level III (UT, PT, MT, RT)</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63653">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ASNT</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Level </a:t>
                      </a:r>
                      <a:r>
                        <a:rPr lang="en-US" sz="14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II - PAUT </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and TOFD </a:t>
                      </a:r>
                      <a:r>
                        <a:rPr lang="en-US" sz="14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technicians</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20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63653">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Tubing </a:t>
                      </a:r>
                      <a:r>
                        <a:rPr lang="en-US" sz="14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Inspectors - </a:t>
                      </a:r>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MS5800 ECT, RFET, IRIS and MFL</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25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63653">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Multi Skilled Conventional NDT Technicians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100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63653">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Welding Inspectors (CSWIP</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and AWS)</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20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63653">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Plant Inspectors (API Certified)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63653">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9</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Coating Inspectors (NACE &amp; </a:t>
                      </a:r>
                      <a:r>
                        <a:rPr lang="en-US" sz="1400" b="0" i="0" u="none" strike="noStrike" dirty="0" err="1">
                          <a:solidFill>
                            <a:schemeClr val="tx1"/>
                          </a:solidFill>
                          <a:effectLst/>
                          <a:latin typeface="Segoe UI" panose="020B0502040204020203" pitchFamily="34" charset="0"/>
                          <a:cs typeface="Segoe UI" panose="020B0502040204020203" pitchFamily="34" charset="0"/>
                          <a:sym typeface="Segoe UI" panose="020B0502040204020203" pitchFamily="34" charset="0"/>
                        </a:rPr>
                        <a:t>BGas</a:t>
                      </a:r>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20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63653">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IRATA Approved Rope</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Access </a:t>
                      </a:r>
                      <a:r>
                        <a:rPr lang="en-US" sz="14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Technicians - </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Level I</a:t>
                      </a:r>
                      <a:r>
                        <a:rPr lang="en-US" sz="14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 II, III</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63653">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Guided Wave operators (LRUT)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63653">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Pulse</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Eddy Current operators (PEC)</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63653">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Off</a:t>
                      </a:r>
                      <a:r>
                        <a:rPr lang="en-US" sz="14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shore </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QA/QC &amp; NDT </a:t>
                      </a:r>
                      <a:r>
                        <a:rPr lang="en-US" sz="14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Inspectors </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with BOSIET</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25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46128897"/>
                  </a:ext>
                </a:extLst>
              </a:tr>
              <a:tr h="363653">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14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Multi Skilled Advance</a:t>
                      </a:r>
                      <a:r>
                        <a:rPr lang="en-US" sz="1400" b="0" i="0" u="none" strike="noStrike"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NDT </a:t>
                      </a:r>
                      <a:r>
                        <a:rPr lang="en-US" sz="1400" b="0" i="0" u="none" strike="noStrike" baseline="0" dirty="0" smtClean="0">
                          <a:solidFill>
                            <a:schemeClr val="tx1"/>
                          </a:solidFill>
                          <a:effectLst/>
                          <a:latin typeface="Segoe UI" panose="020B0502040204020203" pitchFamily="34" charset="0"/>
                          <a:cs typeface="Segoe UI" panose="020B0502040204020203" pitchFamily="34" charset="0"/>
                          <a:sym typeface="Segoe UI" panose="020B0502040204020203" pitchFamily="34" charset="0"/>
                        </a:rPr>
                        <a:t>Inspectors</a:t>
                      </a:r>
                      <a:endPar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25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06567881"/>
                  </a:ext>
                </a:extLst>
              </a:tr>
            </a:tbl>
          </a:graphicData>
        </a:graphic>
      </p:graphicFrame>
    </p:spTree>
    <p:extLst>
      <p:ext uri="{BB962C8B-B14F-4D97-AF65-F5344CB8AC3E}">
        <p14:creationId xmlns:p14="http://schemas.microsoft.com/office/powerpoint/2010/main" xmlns="" val="915584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3AC0EFA-3ACD-4003-B0D5-BCD3190046CE}"/>
              </a:ext>
            </a:extLst>
          </p:cNvPr>
          <p:cNvGraphicFramePr>
            <a:graphicFrameLocks noChangeAspect="1"/>
          </p:cNvGraphicFramePr>
          <p:nvPr>
            <p:custDataLst>
              <p:tags r:id="rId2"/>
            </p:custDataLst>
            <p:extLst>
              <p:ext uri="{D42A27DB-BD31-4B8C-83A1-F6EECF244321}">
                <p14:modId xmlns:p14="http://schemas.microsoft.com/office/powerpoint/2010/main" xmlns="" val="718928218"/>
              </p:ext>
            </p:extLst>
          </p:nvPr>
        </p:nvGraphicFramePr>
        <p:xfrm>
          <a:off x="1588" y="1588"/>
          <a:ext cx="1588" cy="1588"/>
        </p:xfrm>
        <a:graphic>
          <a:graphicData uri="http://schemas.openxmlformats.org/presentationml/2006/ole">
            <p:oleObj spid="_x0000_s64552" name="think-cell Slide" r:id="rId6" imgW="360" imgH="360" progId="">
              <p:embed/>
            </p:oleObj>
          </a:graphicData>
        </a:graphic>
      </p:graphicFrame>
      <p:sp>
        <p:nvSpPr>
          <p:cNvPr id="2" name="Rectangle 1" hidden="1">
            <a:extLst>
              <a:ext uri="{FF2B5EF4-FFF2-40B4-BE49-F238E27FC236}">
                <a16:creationId xmlns:a16="http://schemas.microsoft.com/office/drawing/2014/main" xmlns="" id="{FB88524B-E790-4B8C-937C-B560751134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3" name="Title 2">
            <a:extLst>
              <a:ext uri="{FF2B5EF4-FFF2-40B4-BE49-F238E27FC236}">
                <a16:creationId xmlns:a16="http://schemas.microsoft.com/office/drawing/2014/main" xmlns="" id="{505B01E8-67C3-479B-858B-4D09FEBFEE74}"/>
              </a:ext>
            </a:extLst>
          </p:cNvPr>
          <p:cNvSpPr>
            <a:spLocks noGrp="1"/>
          </p:cNvSpPr>
          <p:nvPr>
            <p:ph type="title"/>
          </p:nvPr>
        </p:nvSpPr>
        <p:spPr>
          <a:xfrm>
            <a:off x="278375" y="343356"/>
            <a:ext cx="11635246" cy="430887"/>
          </a:xfrm>
        </p:spPr>
        <p:txBody>
          <a:bodyPr/>
          <a:lstStyle/>
          <a:p>
            <a:r>
              <a:rPr lang="en-US" dirty="0">
                <a:sym typeface="Segoe UI" panose="020B0502040204020203" pitchFamily="34" charset="0"/>
              </a:rPr>
              <a:t>SOME MAJOR ADVANCED NDT PROJECTS DONE IN THE PAST</a:t>
            </a:r>
          </a:p>
        </p:txBody>
      </p:sp>
      <p:graphicFrame>
        <p:nvGraphicFramePr>
          <p:cNvPr id="77" name="Table 76">
            <a:extLst>
              <a:ext uri="{FF2B5EF4-FFF2-40B4-BE49-F238E27FC236}">
                <a16:creationId xmlns:a16="http://schemas.microsoft.com/office/drawing/2014/main" xmlns="" id="{E885239E-FAE9-42C4-902D-D6A0F8A6C561}"/>
              </a:ext>
            </a:extLst>
          </p:cNvPr>
          <p:cNvGraphicFramePr>
            <a:graphicFrameLocks noGrp="1"/>
          </p:cNvGraphicFramePr>
          <p:nvPr>
            <p:extLst>
              <p:ext uri="{D42A27DB-BD31-4B8C-83A1-F6EECF244321}">
                <p14:modId xmlns:p14="http://schemas.microsoft.com/office/powerpoint/2010/main" xmlns="" val="1657724529"/>
              </p:ext>
            </p:extLst>
          </p:nvPr>
        </p:nvGraphicFramePr>
        <p:xfrm>
          <a:off x="278375" y="1193808"/>
          <a:ext cx="11635246" cy="5130797"/>
        </p:xfrm>
        <a:graphic>
          <a:graphicData uri="http://schemas.openxmlformats.org/drawingml/2006/table">
            <a:tbl>
              <a:tblPr/>
              <a:tblGrid>
                <a:gridCol w="613726">
                  <a:extLst>
                    <a:ext uri="{9D8B030D-6E8A-4147-A177-3AD203B41FA5}">
                      <a16:colId xmlns:a16="http://schemas.microsoft.com/office/drawing/2014/main" xmlns="" val="20000"/>
                    </a:ext>
                  </a:extLst>
                </a:gridCol>
                <a:gridCol w="1445657">
                  <a:extLst>
                    <a:ext uri="{9D8B030D-6E8A-4147-A177-3AD203B41FA5}">
                      <a16:colId xmlns:a16="http://schemas.microsoft.com/office/drawing/2014/main" xmlns="" val="20001"/>
                    </a:ext>
                  </a:extLst>
                </a:gridCol>
                <a:gridCol w="2793041">
                  <a:extLst>
                    <a:ext uri="{9D8B030D-6E8A-4147-A177-3AD203B41FA5}">
                      <a16:colId xmlns:a16="http://schemas.microsoft.com/office/drawing/2014/main" xmlns="" val="20002"/>
                    </a:ext>
                  </a:extLst>
                </a:gridCol>
                <a:gridCol w="2006600">
                  <a:extLst>
                    <a:ext uri="{9D8B030D-6E8A-4147-A177-3AD203B41FA5}">
                      <a16:colId xmlns:a16="http://schemas.microsoft.com/office/drawing/2014/main" xmlns="" val="20003"/>
                    </a:ext>
                  </a:extLst>
                </a:gridCol>
                <a:gridCol w="4776222">
                  <a:extLst>
                    <a:ext uri="{9D8B030D-6E8A-4147-A177-3AD203B41FA5}">
                      <a16:colId xmlns:a16="http://schemas.microsoft.com/office/drawing/2014/main" xmlns="" val="20004"/>
                    </a:ext>
                  </a:extLst>
                </a:gridCol>
              </a:tblGrid>
              <a:tr h="337319">
                <a:tc>
                  <a:txBody>
                    <a:bodyPr/>
                    <a:lstStyle/>
                    <a:p>
                      <a:pPr algn="ctr" rtl="0" fontAlgn="t"/>
                      <a:r>
                        <a:rPr lang="en-IN" sz="1200" b="1" i="0" u="none" strike="noStrike" dirty="0" err="1">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Sr.No</a:t>
                      </a:r>
                      <a:endPar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635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Period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Client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Location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IN" sz="1200" b="1" i="0" u="none" strike="noStrike" dirty="0">
                          <a:solidFill>
                            <a:schemeClr val="tx2"/>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Description</a:t>
                      </a:r>
                    </a:p>
                  </a:txBody>
                  <a:tcPr anchor="ctr">
                    <a:lnL w="3175"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692391">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Jan 05</a:t>
                      </a:r>
                      <a:r>
                        <a:rPr lang="en-IN"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 May 07</a:t>
                      </a:r>
                      <a:endPar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Trafigura</a:t>
                      </a: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Construction, Ghana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Ghana, West Africa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3rd </a:t>
                      </a: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party inspection on behalf of </a:t>
                      </a: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Moody International </a:t>
                      </a:r>
                      <a:r>
                        <a:rPr lang="en-IN"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during pipeline construction (</a:t>
                      </a: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18</a:t>
                      </a: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&amp; </a:t>
                      </a: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36“) connecting </a:t>
                      </a: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the Offshore sub sea pipelines to the onshore refinery including pigging &amp; Hydro testing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337319">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May 06 – June</a:t>
                      </a:r>
                      <a:r>
                        <a:rPr lang="en-IN"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06</a:t>
                      </a:r>
                      <a:endPar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Nagarjuna</a:t>
                      </a: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Fertilizers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Kakinada(M), India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Phased Array Inspection of Plant equipment &amp; piping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514855">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Sep</a:t>
                      </a:r>
                      <a:r>
                        <a:rPr lang="en-IN"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07 – Aug 08</a:t>
                      </a:r>
                      <a:endPar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Tekfen</a:t>
                      </a: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Foster Wheeler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PetroRabigh Refinery, Saudi Arabia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TOFD inspection of plant piping, pipe dia’s ranging from 4 to 48 inches of various thickness ranging from 7.8 to 40 mm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514855">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Aug</a:t>
                      </a:r>
                      <a:r>
                        <a:rPr lang="en-IN"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08 – Dec 09</a:t>
                      </a:r>
                      <a:endPar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Saipem</a:t>
                      </a: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(Saudi </a:t>
                      </a:r>
                      <a:r>
                        <a:rPr lang="en-IN" sz="1200" b="0" i="0" u="none" strike="noStrike" dirty="0" err="1">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Aramco</a:t>
                      </a: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Project)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pt-BR"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KCC &amp; KUC, Khurais, Saudi Arabia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TOFD &amp; Phased array inspection of Pipe to fittings (Flanges, reducers, Elbows etc) of various dia ranges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337319">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Oct</a:t>
                      </a:r>
                      <a:r>
                        <a:rPr lang="en-IN"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08 – Nov 08</a:t>
                      </a:r>
                      <a:endPar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Saipem</a:t>
                      </a: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(Saudi </a:t>
                      </a:r>
                      <a:r>
                        <a:rPr lang="en-IN" sz="1200" b="0" i="0" u="none" strike="noStrike" dirty="0" err="1">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Aramco</a:t>
                      </a: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Project)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UBTG-4, Saudi Arabia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AUT of 156 Kms cross-country pipeline, 56 inch dia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514855">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Dec</a:t>
                      </a:r>
                      <a:r>
                        <a:rPr lang="en-IN"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09 – Jan 10</a:t>
                      </a:r>
                      <a:endPar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pt-BR"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Star SAIPEM TAQA AL-RUSHID (Saudi Aramco Project)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Safaniya</a:t>
                      </a: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Project, Saudi Offshore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TOFD inspection of crown Rim Line weld point of 40" Offshore-Onshore Tie-in joints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337319">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Oct</a:t>
                      </a:r>
                      <a:r>
                        <a:rPr lang="en-IN"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09 – Dec 09</a:t>
                      </a:r>
                      <a:endPar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Aker Solutions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Kelang, Malaysia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Phased array inspection of Pipe risers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514855">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Oct</a:t>
                      </a:r>
                      <a:r>
                        <a:rPr lang="en-IN"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10 – Sep 11</a:t>
                      </a:r>
                      <a:endPar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Zamil</a:t>
                      </a: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Steel (Saudi </a:t>
                      </a:r>
                      <a:r>
                        <a:rPr lang="en-IN" sz="1200" b="0" i="0" u="none" strike="noStrike" dirty="0" err="1">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Aramco</a:t>
                      </a: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Project)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err="1">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Dammam</a:t>
                      </a: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Saudi Arabia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TOFD &amp; Phased array inspection of Longitudinal &amp; Circumferential weld seams and Nozzles of various Pressure Vessels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692391">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9</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pl-PL"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Dec 11</a:t>
                      </a:r>
                      <a:r>
                        <a:rPr lang="en-US"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 Mar 13</a:t>
                      </a:r>
                      <a:endParaRPr lang="pl-PL"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Qatar Petroleum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Qatar Offshore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Corrosion Mapping &amp; TOFD Inspection (In service Inspection) of pressure vessels and equipments (RMS2 and Hydroform Corrosion Mapping)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337319">
                <a:tc>
                  <a:txBody>
                    <a:bodyPr/>
                    <a:lstStyle/>
                    <a:p>
                      <a:pPr algn="ctr"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Aug</a:t>
                      </a:r>
                      <a:r>
                        <a:rPr lang="en-IN" sz="1200" b="0" i="0" u="none" strike="noStrike" baseline="0"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 </a:t>
                      </a:r>
                      <a:r>
                        <a:rPr lang="en-IN" sz="1200" b="0" i="0" u="none" strike="noStrike" dirty="0" smtClean="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12 – Aug 12</a:t>
                      </a:r>
                      <a:endPar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Worley Parson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Hong Kong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n-IN" sz="1200" b="0" i="0" u="none" strike="noStrike" dirty="0">
                          <a:solidFill>
                            <a:schemeClr val="tx1"/>
                          </a:solidFill>
                          <a:latin typeface="Segoe UI" panose="020B0502040204020203" pitchFamily="34" charset="0"/>
                          <a:ea typeface="BatangChe" panose="02030609000101010101" pitchFamily="49" charset="-127"/>
                          <a:cs typeface="Segoe UI" panose="020B0502040204020203" pitchFamily="34" charset="0"/>
                          <a:sym typeface="Segoe UI" panose="020B0502040204020203" pitchFamily="34" charset="0"/>
                        </a:rPr>
                        <a:t>Phased Array Ultrasonic Testing of Plant Piping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42199784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uaxagrHyRyitcBe.06xl0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6dZrf.96SDKTIqU3ddx5g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C33z8gHRdGuTsSE6SpS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Y1xcJ28bTMONbYG9gmva.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Y1xcJ28bTMONbYG9gmva.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1xcJ28bTMONbYG9gmva.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Y1xcJ28bTMONbYG9gmva.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1xcJ28bTMONbYG9gmva.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9hcqFdwaTbSSF2X047Tds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1xcJ28bTMONbYG9gmva.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Y1xcJ28bTMONbYG9gmva.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1xcJ28bTMONbYG9gmva.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1xcJ28bTMONbYG9gmva.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1xcJ28bTMONbYG9gmva.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1xcJ28bTMONbYG9gmva.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Jcv7PTDfST6hRbLt2udtr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D0KWznhRGG140iQLhFSk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zqzYDo7MSquNKWlsKxq81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kYrjzEi.SX6jmUaYl8GL7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kYrjzEi.SX6jmUaYl8GL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kYrjzEi.SX6jmUaYl8GL7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kYrjzEi.SX6jmUaYl8GL7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kYrjzEi.SX6jmUaYl8GL7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kYrjzEi.SX6jmUaYl8GL7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kYrjzEi.SX6jmUaYl8GL7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YvczcR_DSEm7DE29NPr3r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2UHOYicTQZ.j6vygnaiHM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Pu2kn718R9S07UNxYfgli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OQ.2W6SR6OLzA.nx0yZf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QzjWC.5lQOuJ8YeP6Yef1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J.2N4jHuSV.nRT6S_WByI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QALEpjm8Tqi_KKznq4Sil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1XfQF1ddQ_2CiR844ZAUm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sdGv6o8RRP2i9rd1Ky8ol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XPtvaNUCS0Oc0IopIfFAi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ECYudSrQA.Q4kIDPkjEN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iYiFyfXRSOeWjrlOhYfd1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47XRzdSASFiKVkqkyAOA.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kHV6u2UmRyOI.hToTH1qL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0tmJ8.ufQU2WqABeMBUcf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DHsamftRQDi0xv7xd0EYL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ee2NZ6inQbK.brH7UGjrOg"/>
</p:tagLst>
</file>

<file path=ppt/theme/theme1.xml><?xml version="1.0" encoding="utf-8"?>
<a:theme xmlns:a="http://schemas.openxmlformats.org/drawingml/2006/main" name="Office Theme">
  <a:themeElements>
    <a:clrScheme name="Custom 32">
      <a:dk1>
        <a:srgbClr val="4B4B4D"/>
      </a:dk1>
      <a:lt1>
        <a:sysClr val="window" lastClr="FFFFFF"/>
      </a:lt1>
      <a:dk2>
        <a:srgbClr val="FFFFFF"/>
      </a:dk2>
      <a:lt2>
        <a:srgbClr val="E7E6E6"/>
      </a:lt2>
      <a:accent1>
        <a:srgbClr val="D8D7D7"/>
      </a:accent1>
      <a:accent2>
        <a:srgbClr val="004A8B"/>
      </a:accent2>
      <a:accent3>
        <a:srgbClr val="FCB814"/>
      </a:accent3>
      <a:accent4>
        <a:srgbClr val="191919"/>
      </a:accent4>
      <a:accent5>
        <a:srgbClr val="26278E"/>
      </a:accent5>
      <a:accent6>
        <a:srgbClr val="002060"/>
      </a:accent6>
      <a:hlink>
        <a:srgbClr val="0563C1"/>
      </a:hlink>
      <a:folHlink>
        <a:srgbClr val="954F72"/>
      </a:folHlink>
    </a:clrScheme>
    <a:fontScheme name="Custom 25">
      <a:majorFont>
        <a:latin typeface="Lora"/>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6985</TotalTime>
  <Words>3551</Words>
  <Application>Microsoft Office PowerPoint</Application>
  <PresentationFormat>Custom</PresentationFormat>
  <Paragraphs>901</Paragraphs>
  <Slides>45</Slides>
  <Notes>44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Office Theme</vt:lpstr>
      <vt:lpstr>think-cell Slide</vt:lpstr>
      <vt:lpstr>Acrobat Document</vt:lpstr>
      <vt:lpstr>Slide 1</vt:lpstr>
      <vt:lpstr>INTRODUCTION</vt:lpstr>
      <vt:lpstr>NDT SERVICES</vt:lpstr>
      <vt:lpstr>SERVICES – PROJECT SUPPORT SERVICES</vt:lpstr>
      <vt:lpstr>SERVICES – ASSET INTEGRITY MANAGEMENT </vt:lpstr>
      <vt:lpstr>SERVICES – TRAINING COURSES</vt:lpstr>
      <vt:lpstr>EQUIPMENT RESOURCES</vt:lpstr>
      <vt:lpstr>MANPOWER RESOURCES</vt:lpstr>
      <vt:lpstr>SOME MAJOR ADVANCED NDT PROJECTS DONE IN THE PAST</vt:lpstr>
      <vt:lpstr>SOME MAJOR ADVANCED NDT PROJECTS DONE IN THE PAST</vt:lpstr>
      <vt:lpstr>SOME MAJOR ADVANCED NDT PROJECTS DONE IN THE PAST</vt:lpstr>
      <vt:lpstr>SOME MAJOR ADVANCED NDT PROJECTS DONE IN THE PAST</vt:lpstr>
      <vt:lpstr>SOME MAJOR ADVANCED NDT PROJECTS DONE IN THE PAST</vt:lpstr>
      <vt:lpstr>SOME MAJOR ADVANCED NDT PROJECTS DONE IN THE PAST</vt:lpstr>
      <vt:lpstr>SOME MAJOR ADVANCED NDT PROJECTS DONE IN THE PAST</vt:lpstr>
      <vt:lpstr>SOME MAJOR ADVANCED NDT PROJECTS DONE IN THE PAST</vt:lpstr>
      <vt:lpstr>PULSE EDDY CURRENT EXPERIENCE (CUI)</vt:lpstr>
      <vt:lpstr>LRUT PREVIOUS PROJECT EXPERIENCE </vt:lpstr>
      <vt:lpstr>LRUT PREVIOUS PROJECT EXPERIENCE </vt:lpstr>
      <vt:lpstr>QUALITY POLICY</vt:lpstr>
      <vt:lpstr>HSE POLICY</vt:lpstr>
      <vt:lpstr>CERTIFICATIONS &amp; ACCREDITATIONS</vt:lpstr>
      <vt:lpstr>SOME PAST PROJECT PHOTOS</vt:lpstr>
      <vt:lpstr>SOME PAST PROJECT PHOTOS</vt:lpstr>
      <vt:lpstr>SOME PAST PROJECT PHOTOS</vt:lpstr>
      <vt:lpstr>SOME PAST PROJECT PHOTOS</vt:lpstr>
      <vt:lpstr>SOME PAST PROJECT PHOTOS</vt:lpstr>
      <vt:lpstr>SOME PAST PROJECT PHOTOS</vt:lpstr>
      <vt:lpstr>SOME PAST PROJECT PHOTOS</vt:lpstr>
      <vt:lpstr>SOME PAST PROJECT PHOTOS</vt:lpstr>
      <vt:lpstr>SOME PAST PROJECT PHOTOS</vt:lpstr>
      <vt:lpstr>SOME PAST PROJECT PHOTOS</vt:lpstr>
      <vt:lpstr>SOME PAST PROJECT PHOTOS</vt:lpstr>
      <vt:lpstr>SOME PAST PROJECT PHOTOS</vt:lpstr>
      <vt:lpstr>SOME PAST PROJECT PHOTOS</vt:lpstr>
      <vt:lpstr>SOME PAST PROJECT PHOTOS</vt:lpstr>
      <vt:lpstr>SOME PAST PROJECT PHOTOS</vt:lpstr>
      <vt:lpstr>SOME PAST PROJECT PHOTOS</vt:lpstr>
      <vt:lpstr>SAMPLE WORK COMPLETION CERTIFICATE</vt:lpstr>
      <vt:lpstr>SAMPLE WORK COMPLETION CERTIFICATE</vt:lpstr>
      <vt:lpstr>SOME OF OUR MAJOR CLIENTS</vt:lpstr>
      <vt:lpstr>SOME OF OUR MAJOR CLIENTS</vt:lpstr>
      <vt:lpstr>OUR PARTNERS</vt:lpstr>
      <vt:lpstr>OUR ASSOCIATES</vt:lpstr>
      <vt:lpstr>CONTACT DETAILS </vt:lpstr>
    </vt:vector>
  </TitlesOfParts>
  <Company>SignAddict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Visual Sculptors</dc:creator>
  <cp:lastModifiedBy>ADMIN</cp:lastModifiedBy>
  <cp:revision>739</cp:revision>
  <dcterms:created xsi:type="dcterms:W3CDTF">2014-07-11T05:58:42Z</dcterms:created>
  <dcterms:modified xsi:type="dcterms:W3CDTF">2019-07-26T12:42:59Z</dcterms:modified>
</cp:coreProperties>
</file>